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 id="2147483725" r:id="rId6"/>
  </p:sldMasterIdLst>
  <p:notesMasterIdLst>
    <p:notesMasterId r:id="rId48"/>
  </p:notesMasterIdLst>
  <p:sldIdLst>
    <p:sldId id="280" r:id="rId7"/>
    <p:sldId id="2443" r:id="rId8"/>
    <p:sldId id="2480" r:id="rId9"/>
    <p:sldId id="2464" r:id="rId10"/>
    <p:sldId id="1896" r:id="rId11"/>
    <p:sldId id="1910" r:id="rId12"/>
    <p:sldId id="1903" r:id="rId13"/>
    <p:sldId id="2320" r:id="rId14"/>
    <p:sldId id="2456" r:id="rId15"/>
    <p:sldId id="2478" r:id="rId16"/>
    <p:sldId id="2459" r:id="rId17"/>
    <p:sldId id="2479" r:id="rId18"/>
    <p:sldId id="2484" r:id="rId19"/>
    <p:sldId id="2483" r:id="rId20"/>
    <p:sldId id="2390" r:id="rId21"/>
    <p:sldId id="2394" r:id="rId22"/>
    <p:sldId id="2391" r:id="rId23"/>
    <p:sldId id="2393" r:id="rId24"/>
    <p:sldId id="2482" r:id="rId25"/>
    <p:sldId id="2396" r:id="rId26"/>
    <p:sldId id="2468" r:id="rId27"/>
    <p:sldId id="2469" r:id="rId28"/>
    <p:sldId id="2395" r:id="rId29"/>
    <p:sldId id="2398" r:id="rId30"/>
    <p:sldId id="2402" r:id="rId31"/>
    <p:sldId id="2405" r:id="rId32"/>
    <p:sldId id="2403" r:id="rId33"/>
    <p:sldId id="2407" r:id="rId34"/>
    <p:sldId id="2404" r:id="rId35"/>
    <p:sldId id="2408" r:id="rId36"/>
    <p:sldId id="2409" r:id="rId37"/>
    <p:sldId id="2481" r:id="rId38"/>
    <p:sldId id="2415" r:id="rId39"/>
    <p:sldId id="2418" r:id="rId40"/>
    <p:sldId id="342" r:id="rId41"/>
    <p:sldId id="292" r:id="rId42"/>
    <p:sldId id="2424" r:id="rId43"/>
    <p:sldId id="2425" r:id="rId44"/>
    <p:sldId id="2426" r:id="rId45"/>
    <p:sldId id="2338" r:id="rId46"/>
    <p:sldId id="260"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F3DBB3-C36E-4369-9161-1FC0580C4802}">
          <p14:sldIdLst>
            <p14:sldId id="280"/>
            <p14:sldId id="2443"/>
          </p14:sldIdLst>
        </p14:section>
        <p14:section name="Basics" id="{8DB42966-6F25-4394-9356-F99F480DCB83}">
          <p14:sldIdLst>
            <p14:sldId id="2480"/>
            <p14:sldId id="2464"/>
            <p14:sldId id="1896"/>
            <p14:sldId id="1910"/>
            <p14:sldId id="1903"/>
            <p14:sldId id="2320"/>
            <p14:sldId id="2456"/>
            <p14:sldId id="2478"/>
            <p14:sldId id="2459"/>
            <p14:sldId id="2479"/>
            <p14:sldId id="2484"/>
            <p14:sldId id="2483"/>
            <p14:sldId id="2390"/>
            <p14:sldId id="2394"/>
            <p14:sldId id="2391"/>
            <p14:sldId id="2393"/>
            <p14:sldId id="2482"/>
            <p14:sldId id="2396"/>
            <p14:sldId id="2468"/>
            <p14:sldId id="2469"/>
            <p14:sldId id="2395"/>
            <p14:sldId id="2398"/>
            <p14:sldId id="2402"/>
            <p14:sldId id="2405"/>
            <p14:sldId id="2403"/>
            <p14:sldId id="2407"/>
            <p14:sldId id="2404"/>
            <p14:sldId id="2408"/>
            <p14:sldId id="2409"/>
            <p14:sldId id="2481"/>
          </p14:sldIdLst>
        </p14:section>
        <p14:section name="APIM Policies" id="{7B9E3C2E-F411-9746-A657-9DD2D50C80C9}">
          <p14:sldIdLst>
            <p14:sldId id="2415"/>
            <p14:sldId id="2418"/>
            <p14:sldId id="342"/>
            <p14:sldId id="292"/>
            <p14:sldId id="2424"/>
            <p14:sldId id="2425"/>
            <p14:sldId id="2426"/>
          </p14:sldIdLst>
        </p14:section>
        <p14:section name="Closing" id="{52B3ECFD-EB33-4DB1-812C-5C8EF1229B14}">
          <p14:sldIdLst>
            <p14:sldId id="233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Jiang" initials="MJ" lastIdx="15" clrIdx="0">
    <p:extLst>
      <p:ext uri="{19B8F6BF-5375-455C-9EA6-DF929625EA0E}">
        <p15:presenceInfo xmlns:p15="http://schemas.microsoft.com/office/powerpoint/2012/main" userId="S::mijiang@microsoft.com::fe8c53ae-f05b-45cf-913c-9892e079763f" providerId="AD"/>
      </p:ext>
    </p:extLst>
  </p:cmAuthor>
  <p:cmAuthor id="2" name="Skyler Hartle" initials="SH" lastIdx="1" clrIdx="1">
    <p:extLst>
      <p:ext uri="{19B8F6BF-5375-455C-9EA6-DF929625EA0E}">
        <p15:presenceInfo xmlns:p15="http://schemas.microsoft.com/office/powerpoint/2012/main" userId="S::skhartle@microsoft.com::b3a3c351-ff59-4b6f-8c3b-2e4f69408ec7" providerId="AD"/>
      </p:ext>
    </p:extLst>
  </p:cmAuthor>
  <p:cmAuthor id="3" name="helge.tesdal@vipps.no" initials="he" lastIdx="2" clrIdx="2">
    <p:extLst>
      <p:ext uri="{19B8F6BF-5375-455C-9EA6-DF929625EA0E}">
        <p15:presenceInfo xmlns:p15="http://schemas.microsoft.com/office/powerpoint/2012/main" userId="S::urn:spo:guest#helge.tesdal@vipps.no::" providerId="AD"/>
      </p:ext>
    </p:extLst>
  </p:cmAuthor>
  <p:cmAuthor id="4" name="sven.malvik@vipps.no" initials="sv" lastIdx="1" clrIdx="3">
    <p:extLst>
      <p:ext uri="{19B8F6BF-5375-455C-9EA6-DF929625EA0E}">
        <p15:presenceInfo xmlns:p15="http://schemas.microsoft.com/office/powerpoint/2012/main" userId="S::urn:spo:guest#sven.malvik@vipps.no::"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B24"/>
    <a:srgbClr val="48367E"/>
    <a:srgbClr val="B1B1B1"/>
    <a:srgbClr val="FFFFFF"/>
    <a:srgbClr val="FE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2"/>
    <p:restoredTop sz="77726"/>
  </p:normalViewPr>
  <p:slideViewPr>
    <p:cSldViewPr snapToGrid="0" snapToObjects="1">
      <p:cViewPr varScale="1">
        <p:scale>
          <a:sx n="96" d="100"/>
          <a:sy n="96" d="100"/>
        </p:scale>
        <p:origin x="48" y="608"/>
      </p:cViewPr>
      <p:guideLst/>
    </p:cSldViewPr>
  </p:slideViewPr>
  <p:outlineViewPr>
    <p:cViewPr>
      <p:scale>
        <a:sx n="33" d="100"/>
        <a:sy n="33" d="100"/>
      </p:scale>
      <p:origin x="0" y="-2693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2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1B34E-41EE-4A37-ABBF-828C054A2126}"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BA9B66D-50B9-4C39-B146-2D656BFD583E}">
      <dgm:prSet/>
      <dgm:spPr/>
      <dgm:t>
        <a:bodyPr/>
        <a:lstStyle/>
        <a:p>
          <a:pPr>
            <a:lnSpc>
              <a:spcPct val="100000"/>
            </a:lnSpc>
          </a:pPr>
          <a:r>
            <a:rPr lang="en-US" baseline="0" dirty="0"/>
            <a:t>Enforce pre-access checks.</a:t>
          </a:r>
          <a:endParaRPr lang="en-US" dirty="0"/>
        </a:p>
      </dgm:t>
    </dgm:pt>
    <dgm:pt modelId="{81AE7C1E-26D6-4CC9-9D4E-04A657AA93EF}" type="parTrans" cxnId="{863C0C59-C0A6-4C9A-9A71-84745FCE49DE}">
      <dgm:prSet/>
      <dgm:spPr/>
      <dgm:t>
        <a:bodyPr/>
        <a:lstStyle/>
        <a:p>
          <a:endParaRPr lang="en-US"/>
        </a:p>
      </dgm:t>
    </dgm:pt>
    <dgm:pt modelId="{E6BA2B46-48FE-4993-B3A8-6B0882C00235}" type="sibTrans" cxnId="{863C0C59-C0A6-4C9A-9A71-84745FCE49DE}">
      <dgm:prSet/>
      <dgm:spPr/>
      <dgm:t>
        <a:bodyPr/>
        <a:lstStyle/>
        <a:p>
          <a:endParaRPr lang="en-US"/>
        </a:p>
      </dgm:t>
    </dgm:pt>
    <dgm:pt modelId="{920F4167-9996-4F91-8625-113CF44E3254}">
      <dgm:prSet/>
      <dgm:spPr/>
      <dgm:t>
        <a:bodyPr/>
        <a:lstStyle/>
        <a:p>
          <a:pPr>
            <a:lnSpc>
              <a:spcPct val="100000"/>
            </a:lnSpc>
          </a:pPr>
          <a:r>
            <a:rPr lang="en-US" baseline="0" dirty="0"/>
            <a:t>Prevent unauthorized access</a:t>
          </a:r>
          <a:endParaRPr lang="en-US" dirty="0"/>
        </a:p>
      </dgm:t>
    </dgm:pt>
    <dgm:pt modelId="{0088BFAE-B4A7-464F-AF0A-03133D0E2A57}" type="parTrans" cxnId="{D7F1D915-74AF-44DD-89F0-B526E23056F6}">
      <dgm:prSet/>
      <dgm:spPr/>
      <dgm:t>
        <a:bodyPr/>
        <a:lstStyle/>
        <a:p>
          <a:endParaRPr lang="en-US"/>
        </a:p>
      </dgm:t>
    </dgm:pt>
    <dgm:pt modelId="{C0841989-BB54-40B4-97A8-4D8DF9E5B06F}" type="sibTrans" cxnId="{D7F1D915-74AF-44DD-89F0-B526E23056F6}">
      <dgm:prSet/>
      <dgm:spPr/>
      <dgm:t>
        <a:bodyPr/>
        <a:lstStyle/>
        <a:p>
          <a:endParaRPr lang="en-US"/>
        </a:p>
      </dgm:t>
    </dgm:pt>
    <dgm:pt modelId="{7E199D83-CA4A-4C81-8F03-C34EF8677653}">
      <dgm:prSet/>
      <dgm:spPr/>
      <dgm:t>
        <a:bodyPr/>
        <a:lstStyle/>
        <a:p>
          <a:pPr>
            <a:lnSpc>
              <a:spcPct val="100000"/>
            </a:lnSpc>
          </a:pPr>
          <a:r>
            <a:rPr lang="en-US" baseline="0"/>
            <a:t>Prevent excessive usage</a:t>
          </a:r>
          <a:endParaRPr lang="en-US"/>
        </a:p>
      </dgm:t>
    </dgm:pt>
    <dgm:pt modelId="{F5C8D53E-7ED5-422F-A8BA-9955877FAF26}" type="parTrans" cxnId="{6C3B518D-B5A2-4343-AA88-D1C058238FD1}">
      <dgm:prSet/>
      <dgm:spPr/>
      <dgm:t>
        <a:bodyPr/>
        <a:lstStyle/>
        <a:p>
          <a:endParaRPr lang="en-US"/>
        </a:p>
      </dgm:t>
    </dgm:pt>
    <dgm:pt modelId="{B5AA3DFA-7A09-45E3-87F9-C2560A83ED50}" type="sibTrans" cxnId="{6C3B518D-B5A2-4343-AA88-D1C058238FD1}">
      <dgm:prSet/>
      <dgm:spPr/>
      <dgm:t>
        <a:bodyPr/>
        <a:lstStyle/>
        <a:p>
          <a:endParaRPr lang="en-US"/>
        </a:p>
      </dgm:t>
    </dgm:pt>
    <dgm:pt modelId="{1E44F40C-B717-4753-B2C6-ED6C8C450D76}">
      <dgm:prSet/>
      <dgm:spPr/>
      <dgm:t>
        <a:bodyPr/>
        <a:lstStyle/>
        <a:p>
          <a:pPr>
            <a:lnSpc>
              <a:spcPct val="100000"/>
            </a:lnSpc>
          </a:pPr>
          <a:r>
            <a:rPr lang="en-US" baseline="0"/>
            <a:t>Watch for abnormal activity</a:t>
          </a:r>
          <a:endParaRPr lang="en-US"/>
        </a:p>
      </dgm:t>
    </dgm:pt>
    <dgm:pt modelId="{43F36152-2761-4AC6-962D-D678056F707E}" type="parTrans" cxnId="{357FA3A9-5FC1-4AEE-B813-963BAB4B18E1}">
      <dgm:prSet/>
      <dgm:spPr/>
      <dgm:t>
        <a:bodyPr/>
        <a:lstStyle/>
        <a:p>
          <a:endParaRPr lang="en-US"/>
        </a:p>
      </dgm:t>
    </dgm:pt>
    <dgm:pt modelId="{9BB290C2-4300-4B34-AEE6-6236BFB295F3}" type="sibTrans" cxnId="{357FA3A9-5FC1-4AEE-B813-963BAB4B18E1}">
      <dgm:prSet/>
      <dgm:spPr/>
      <dgm:t>
        <a:bodyPr/>
        <a:lstStyle/>
        <a:p>
          <a:endParaRPr lang="en-US"/>
        </a:p>
      </dgm:t>
    </dgm:pt>
    <dgm:pt modelId="{43DADED3-660D-41C9-937F-BE157987E657}" type="pres">
      <dgm:prSet presAssocID="{7781B34E-41EE-4A37-ABBF-828C054A2126}" presName="root" presStyleCnt="0">
        <dgm:presLayoutVars>
          <dgm:dir/>
          <dgm:resizeHandles val="exact"/>
        </dgm:presLayoutVars>
      </dgm:prSet>
      <dgm:spPr/>
    </dgm:pt>
    <dgm:pt modelId="{AA81A3EE-5639-41BD-A0CE-A12ACF7974DC}" type="pres">
      <dgm:prSet presAssocID="{EBA9B66D-50B9-4C39-B146-2D656BFD583E}" presName="compNode" presStyleCnt="0"/>
      <dgm:spPr/>
    </dgm:pt>
    <dgm:pt modelId="{5CFEC4B9-F5C3-4282-B2A7-C94828403C30}" type="pres">
      <dgm:prSet presAssocID="{EBA9B66D-50B9-4C39-B146-2D656BFD583E}" presName="bgRect" presStyleLbl="bgShp" presStyleIdx="0" presStyleCnt="4"/>
      <dgm:spPr>
        <a:solidFill>
          <a:srgbClr val="FF5B24">
            <a:alpha val="15000"/>
          </a:srgbClr>
        </a:solidFill>
      </dgm:spPr>
    </dgm:pt>
    <dgm:pt modelId="{55814184-8F48-44F7-A38F-A453832DC7C3}" type="pres">
      <dgm:prSet presAssocID="{EBA9B66D-50B9-4C39-B146-2D656BFD58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735C2A10-C04F-43D2-9F95-667433871769}" type="pres">
      <dgm:prSet presAssocID="{EBA9B66D-50B9-4C39-B146-2D656BFD583E}" presName="spaceRect" presStyleCnt="0"/>
      <dgm:spPr/>
    </dgm:pt>
    <dgm:pt modelId="{573749D0-7DD0-4696-ABEA-9A01B5727151}" type="pres">
      <dgm:prSet presAssocID="{EBA9B66D-50B9-4C39-B146-2D656BFD583E}" presName="parTx" presStyleLbl="revTx" presStyleIdx="0" presStyleCnt="4">
        <dgm:presLayoutVars>
          <dgm:chMax val="0"/>
          <dgm:chPref val="0"/>
        </dgm:presLayoutVars>
      </dgm:prSet>
      <dgm:spPr/>
    </dgm:pt>
    <dgm:pt modelId="{B8F2F914-6BC9-4A9E-B72D-97C25D90F0BA}" type="pres">
      <dgm:prSet presAssocID="{E6BA2B46-48FE-4993-B3A8-6B0882C00235}" presName="sibTrans" presStyleCnt="0"/>
      <dgm:spPr/>
    </dgm:pt>
    <dgm:pt modelId="{A7FE7F7B-371E-4774-A205-254F3A074D76}" type="pres">
      <dgm:prSet presAssocID="{920F4167-9996-4F91-8625-113CF44E3254}" presName="compNode" presStyleCnt="0"/>
      <dgm:spPr/>
    </dgm:pt>
    <dgm:pt modelId="{177CC5A3-72B0-4DBD-8A8E-0EF89470F73B}" type="pres">
      <dgm:prSet presAssocID="{920F4167-9996-4F91-8625-113CF44E3254}" presName="bgRect" presStyleLbl="bgShp" presStyleIdx="1" presStyleCnt="4"/>
      <dgm:spPr>
        <a:solidFill>
          <a:srgbClr val="FF5B24">
            <a:alpha val="15000"/>
          </a:srgbClr>
        </a:solidFill>
      </dgm:spPr>
    </dgm:pt>
    <dgm:pt modelId="{34E1AFD3-E7B6-494D-9ADE-C345EFF88AB3}" type="pres">
      <dgm:prSet presAssocID="{920F4167-9996-4F91-8625-113CF44E32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BFA75E09-A5CA-4B72-B2F9-3B2306C9C87C}" type="pres">
      <dgm:prSet presAssocID="{920F4167-9996-4F91-8625-113CF44E3254}" presName="spaceRect" presStyleCnt="0"/>
      <dgm:spPr/>
    </dgm:pt>
    <dgm:pt modelId="{418A7AC4-36BD-447A-BCAE-4D1AA7CB06EE}" type="pres">
      <dgm:prSet presAssocID="{920F4167-9996-4F91-8625-113CF44E3254}" presName="parTx" presStyleLbl="revTx" presStyleIdx="1" presStyleCnt="4">
        <dgm:presLayoutVars>
          <dgm:chMax val="0"/>
          <dgm:chPref val="0"/>
        </dgm:presLayoutVars>
      </dgm:prSet>
      <dgm:spPr/>
    </dgm:pt>
    <dgm:pt modelId="{47E1E46A-BAA7-41C6-989F-E21F971BA4F6}" type="pres">
      <dgm:prSet presAssocID="{C0841989-BB54-40B4-97A8-4D8DF9E5B06F}" presName="sibTrans" presStyleCnt="0"/>
      <dgm:spPr/>
    </dgm:pt>
    <dgm:pt modelId="{BD482BC2-901E-46CB-8512-E90310C931E6}" type="pres">
      <dgm:prSet presAssocID="{7E199D83-CA4A-4C81-8F03-C34EF8677653}" presName="compNode" presStyleCnt="0"/>
      <dgm:spPr/>
    </dgm:pt>
    <dgm:pt modelId="{8E1D73EA-B8E2-4878-97A3-40B2EE3CCD36}" type="pres">
      <dgm:prSet presAssocID="{7E199D83-CA4A-4C81-8F03-C34EF8677653}" presName="bgRect" presStyleLbl="bgShp" presStyleIdx="2" presStyleCnt="4"/>
      <dgm:spPr>
        <a:solidFill>
          <a:srgbClr val="FF5B24">
            <a:alpha val="15000"/>
          </a:srgbClr>
        </a:solidFill>
      </dgm:spPr>
    </dgm:pt>
    <dgm:pt modelId="{1A0BE021-AAD1-4135-B570-31CC880C412B}" type="pres">
      <dgm:prSet presAssocID="{7E199D83-CA4A-4C81-8F03-C34EF86776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C585E171-91F8-4A7F-82CC-2D856529F37A}" type="pres">
      <dgm:prSet presAssocID="{7E199D83-CA4A-4C81-8F03-C34EF8677653}" presName="spaceRect" presStyleCnt="0"/>
      <dgm:spPr/>
    </dgm:pt>
    <dgm:pt modelId="{2524098D-E820-45BF-A1CE-95E947444D43}" type="pres">
      <dgm:prSet presAssocID="{7E199D83-CA4A-4C81-8F03-C34EF8677653}" presName="parTx" presStyleLbl="revTx" presStyleIdx="2" presStyleCnt="4">
        <dgm:presLayoutVars>
          <dgm:chMax val="0"/>
          <dgm:chPref val="0"/>
        </dgm:presLayoutVars>
      </dgm:prSet>
      <dgm:spPr/>
    </dgm:pt>
    <dgm:pt modelId="{04A14CDC-1147-45DA-A3AE-156230796894}" type="pres">
      <dgm:prSet presAssocID="{B5AA3DFA-7A09-45E3-87F9-C2560A83ED50}" presName="sibTrans" presStyleCnt="0"/>
      <dgm:spPr/>
    </dgm:pt>
    <dgm:pt modelId="{93E073CF-3F2A-4F70-8561-53454DA6780B}" type="pres">
      <dgm:prSet presAssocID="{1E44F40C-B717-4753-B2C6-ED6C8C450D76}" presName="compNode" presStyleCnt="0"/>
      <dgm:spPr/>
    </dgm:pt>
    <dgm:pt modelId="{6F33A4CF-8602-41F7-B761-60A3FC510F5C}" type="pres">
      <dgm:prSet presAssocID="{1E44F40C-B717-4753-B2C6-ED6C8C450D76}" presName="bgRect" presStyleLbl="bgShp" presStyleIdx="3" presStyleCnt="4"/>
      <dgm:spPr>
        <a:solidFill>
          <a:srgbClr val="FF5B24">
            <a:alpha val="15000"/>
          </a:srgbClr>
        </a:solidFill>
      </dgm:spPr>
    </dgm:pt>
    <dgm:pt modelId="{FE1202CC-41FD-492B-ACEE-AA5A8E34136B}" type="pres">
      <dgm:prSet presAssocID="{1E44F40C-B717-4753-B2C6-ED6C8C450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FF2B7A4-2537-43AE-978C-9EA5C484F30A}" type="pres">
      <dgm:prSet presAssocID="{1E44F40C-B717-4753-B2C6-ED6C8C450D76}" presName="spaceRect" presStyleCnt="0"/>
      <dgm:spPr/>
    </dgm:pt>
    <dgm:pt modelId="{77B331CF-3EEB-49C7-B5E8-EE2AE2507A0A}" type="pres">
      <dgm:prSet presAssocID="{1E44F40C-B717-4753-B2C6-ED6C8C450D76}" presName="parTx" presStyleLbl="revTx" presStyleIdx="3" presStyleCnt="4">
        <dgm:presLayoutVars>
          <dgm:chMax val="0"/>
          <dgm:chPref val="0"/>
        </dgm:presLayoutVars>
      </dgm:prSet>
      <dgm:spPr/>
    </dgm:pt>
  </dgm:ptLst>
  <dgm:cxnLst>
    <dgm:cxn modelId="{F6676602-90BC-3F4F-A9AB-CDF6DC2C06D6}" type="presOf" srcId="{7E199D83-CA4A-4C81-8F03-C34EF8677653}" destId="{2524098D-E820-45BF-A1CE-95E947444D43}" srcOrd="0" destOrd="0" presId="urn:microsoft.com/office/officeart/2018/2/layout/IconVerticalSolidList"/>
    <dgm:cxn modelId="{D7F1D915-74AF-44DD-89F0-B526E23056F6}" srcId="{7781B34E-41EE-4A37-ABBF-828C054A2126}" destId="{920F4167-9996-4F91-8625-113CF44E3254}" srcOrd="1" destOrd="0" parTransId="{0088BFAE-B4A7-464F-AF0A-03133D0E2A57}" sibTransId="{C0841989-BB54-40B4-97A8-4D8DF9E5B06F}"/>
    <dgm:cxn modelId="{47510259-4FE5-E94A-B8E9-8969D906CFAD}" type="presOf" srcId="{7781B34E-41EE-4A37-ABBF-828C054A2126}" destId="{43DADED3-660D-41C9-937F-BE157987E657}" srcOrd="0" destOrd="0" presId="urn:microsoft.com/office/officeart/2018/2/layout/IconVerticalSolidList"/>
    <dgm:cxn modelId="{863C0C59-C0A6-4C9A-9A71-84745FCE49DE}" srcId="{7781B34E-41EE-4A37-ABBF-828C054A2126}" destId="{EBA9B66D-50B9-4C39-B146-2D656BFD583E}" srcOrd="0" destOrd="0" parTransId="{81AE7C1E-26D6-4CC9-9D4E-04A657AA93EF}" sibTransId="{E6BA2B46-48FE-4993-B3A8-6B0882C00235}"/>
    <dgm:cxn modelId="{ADF20360-A94C-B046-88D7-CDC4918C2F09}" type="presOf" srcId="{920F4167-9996-4F91-8625-113CF44E3254}" destId="{418A7AC4-36BD-447A-BCAE-4D1AA7CB06EE}" srcOrd="0" destOrd="0" presId="urn:microsoft.com/office/officeart/2018/2/layout/IconVerticalSolidList"/>
    <dgm:cxn modelId="{6C3B518D-B5A2-4343-AA88-D1C058238FD1}" srcId="{7781B34E-41EE-4A37-ABBF-828C054A2126}" destId="{7E199D83-CA4A-4C81-8F03-C34EF8677653}" srcOrd="2" destOrd="0" parTransId="{F5C8D53E-7ED5-422F-A8BA-9955877FAF26}" sibTransId="{B5AA3DFA-7A09-45E3-87F9-C2560A83ED50}"/>
    <dgm:cxn modelId="{357FA3A9-5FC1-4AEE-B813-963BAB4B18E1}" srcId="{7781B34E-41EE-4A37-ABBF-828C054A2126}" destId="{1E44F40C-B717-4753-B2C6-ED6C8C450D76}" srcOrd="3" destOrd="0" parTransId="{43F36152-2761-4AC6-962D-D678056F707E}" sibTransId="{9BB290C2-4300-4B34-AEE6-6236BFB295F3}"/>
    <dgm:cxn modelId="{93004ABA-1FBD-9A49-873B-A4E9A1C122CE}" type="presOf" srcId="{EBA9B66D-50B9-4C39-B146-2D656BFD583E}" destId="{573749D0-7DD0-4696-ABEA-9A01B5727151}" srcOrd="0" destOrd="0" presId="urn:microsoft.com/office/officeart/2018/2/layout/IconVerticalSolidList"/>
    <dgm:cxn modelId="{EA9E69CC-93F8-8341-99D0-A7AC8F820885}" type="presOf" srcId="{1E44F40C-B717-4753-B2C6-ED6C8C450D76}" destId="{77B331CF-3EEB-49C7-B5E8-EE2AE2507A0A}" srcOrd="0" destOrd="0" presId="urn:microsoft.com/office/officeart/2018/2/layout/IconVerticalSolidList"/>
    <dgm:cxn modelId="{F8A4986B-6AFD-E949-A556-5A1AB8A5745B}" type="presParOf" srcId="{43DADED3-660D-41C9-937F-BE157987E657}" destId="{AA81A3EE-5639-41BD-A0CE-A12ACF7974DC}" srcOrd="0" destOrd="0" presId="urn:microsoft.com/office/officeart/2018/2/layout/IconVerticalSolidList"/>
    <dgm:cxn modelId="{02DF69CA-7D9E-124C-8E02-F3C877BE73E9}" type="presParOf" srcId="{AA81A3EE-5639-41BD-A0CE-A12ACF7974DC}" destId="{5CFEC4B9-F5C3-4282-B2A7-C94828403C30}" srcOrd="0" destOrd="0" presId="urn:microsoft.com/office/officeart/2018/2/layout/IconVerticalSolidList"/>
    <dgm:cxn modelId="{D5770640-3351-7746-B001-0DE71C10935E}" type="presParOf" srcId="{AA81A3EE-5639-41BD-A0CE-A12ACF7974DC}" destId="{55814184-8F48-44F7-A38F-A453832DC7C3}" srcOrd="1" destOrd="0" presId="urn:microsoft.com/office/officeart/2018/2/layout/IconVerticalSolidList"/>
    <dgm:cxn modelId="{7729D867-72A3-5545-946D-47DC0282C969}" type="presParOf" srcId="{AA81A3EE-5639-41BD-A0CE-A12ACF7974DC}" destId="{735C2A10-C04F-43D2-9F95-667433871769}" srcOrd="2" destOrd="0" presId="urn:microsoft.com/office/officeart/2018/2/layout/IconVerticalSolidList"/>
    <dgm:cxn modelId="{72EA2F6B-6539-AD4B-9FB7-2355280DB083}" type="presParOf" srcId="{AA81A3EE-5639-41BD-A0CE-A12ACF7974DC}" destId="{573749D0-7DD0-4696-ABEA-9A01B5727151}" srcOrd="3" destOrd="0" presId="urn:microsoft.com/office/officeart/2018/2/layout/IconVerticalSolidList"/>
    <dgm:cxn modelId="{47850FFA-B587-B34F-8B19-A75CB71F46D5}" type="presParOf" srcId="{43DADED3-660D-41C9-937F-BE157987E657}" destId="{B8F2F914-6BC9-4A9E-B72D-97C25D90F0BA}" srcOrd="1" destOrd="0" presId="urn:microsoft.com/office/officeart/2018/2/layout/IconVerticalSolidList"/>
    <dgm:cxn modelId="{8AD8F493-58A5-9E43-92FD-E7E9A01E323D}" type="presParOf" srcId="{43DADED3-660D-41C9-937F-BE157987E657}" destId="{A7FE7F7B-371E-4774-A205-254F3A074D76}" srcOrd="2" destOrd="0" presId="urn:microsoft.com/office/officeart/2018/2/layout/IconVerticalSolidList"/>
    <dgm:cxn modelId="{14C48554-23F6-C744-850B-CF9CE1412C4B}" type="presParOf" srcId="{A7FE7F7B-371E-4774-A205-254F3A074D76}" destId="{177CC5A3-72B0-4DBD-8A8E-0EF89470F73B}" srcOrd="0" destOrd="0" presId="urn:microsoft.com/office/officeart/2018/2/layout/IconVerticalSolidList"/>
    <dgm:cxn modelId="{482D5A6E-1CDC-AA49-9C60-AD4F24BF98A1}" type="presParOf" srcId="{A7FE7F7B-371E-4774-A205-254F3A074D76}" destId="{34E1AFD3-E7B6-494D-9ADE-C345EFF88AB3}" srcOrd="1" destOrd="0" presId="urn:microsoft.com/office/officeart/2018/2/layout/IconVerticalSolidList"/>
    <dgm:cxn modelId="{4118B842-EFBC-8047-AA91-BB3C89E0120F}" type="presParOf" srcId="{A7FE7F7B-371E-4774-A205-254F3A074D76}" destId="{BFA75E09-A5CA-4B72-B2F9-3B2306C9C87C}" srcOrd="2" destOrd="0" presId="urn:microsoft.com/office/officeart/2018/2/layout/IconVerticalSolidList"/>
    <dgm:cxn modelId="{3B1652B3-219E-954E-844C-690A97FC43DA}" type="presParOf" srcId="{A7FE7F7B-371E-4774-A205-254F3A074D76}" destId="{418A7AC4-36BD-447A-BCAE-4D1AA7CB06EE}" srcOrd="3" destOrd="0" presId="urn:microsoft.com/office/officeart/2018/2/layout/IconVerticalSolidList"/>
    <dgm:cxn modelId="{57477E78-4532-674C-B1AC-F70F173F1041}" type="presParOf" srcId="{43DADED3-660D-41C9-937F-BE157987E657}" destId="{47E1E46A-BAA7-41C6-989F-E21F971BA4F6}" srcOrd="3" destOrd="0" presId="urn:microsoft.com/office/officeart/2018/2/layout/IconVerticalSolidList"/>
    <dgm:cxn modelId="{4BAF9CFC-0183-A141-9982-FFF1937D1ECB}" type="presParOf" srcId="{43DADED3-660D-41C9-937F-BE157987E657}" destId="{BD482BC2-901E-46CB-8512-E90310C931E6}" srcOrd="4" destOrd="0" presId="urn:microsoft.com/office/officeart/2018/2/layout/IconVerticalSolidList"/>
    <dgm:cxn modelId="{3E1F66FE-B378-6341-8817-016BE9B86790}" type="presParOf" srcId="{BD482BC2-901E-46CB-8512-E90310C931E6}" destId="{8E1D73EA-B8E2-4878-97A3-40B2EE3CCD36}" srcOrd="0" destOrd="0" presId="urn:microsoft.com/office/officeart/2018/2/layout/IconVerticalSolidList"/>
    <dgm:cxn modelId="{A694B224-1789-024B-90B1-4B10902DA5D1}" type="presParOf" srcId="{BD482BC2-901E-46CB-8512-E90310C931E6}" destId="{1A0BE021-AAD1-4135-B570-31CC880C412B}" srcOrd="1" destOrd="0" presId="urn:microsoft.com/office/officeart/2018/2/layout/IconVerticalSolidList"/>
    <dgm:cxn modelId="{36A2D49B-B627-FF43-B443-6A78FEBCEB3A}" type="presParOf" srcId="{BD482BC2-901E-46CB-8512-E90310C931E6}" destId="{C585E171-91F8-4A7F-82CC-2D856529F37A}" srcOrd="2" destOrd="0" presId="urn:microsoft.com/office/officeart/2018/2/layout/IconVerticalSolidList"/>
    <dgm:cxn modelId="{C0C557A9-C5A3-6B46-9D0F-D5B873B84D08}" type="presParOf" srcId="{BD482BC2-901E-46CB-8512-E90310C931E6}" destId="{2524098D-E820-45BF-A1CE-95E947444D43}" srcOrd="3" destOrd="0" presId="urn:microsoft.com/office/officeart/2018/2/layout/IconVerticalSolidList"/>
    <dgm:cxn modelId="{BDD0BF9F-37A4-D74B-86C5-2658CB36FBA4}" type="presParOf" srcId="{43DADED3-660D-41C9-937F-BE157987E657}" destId="{04A14CDC-1147-45DA-A3AE-156230796894}" srcOrd="5" destOrd="0" presId="urn:microsoft.com/office/officeart/2018/2/layout/IconVerticalSolidList"/>
    <dgm:cxn modelId="{74BD3B04-9899-AC4F-868D-BAFC1C01A4ED}" type="presParOf" srcId="{43DADED3-660D-41C9-937F-BE157987E657}" destId="{93E073CF-3F2A-4F70-8561-53454DA6780B}" srcOrd="6" destOrd="0" presId="urn:microsoft.com/office/officeart/2018/2/layout/IconVerticalSolidList"/>
    <dgm:cxn modelId="{0F9A73F3-5060-DC4B-8D6A-FD6FB77DAD1E}" type="presParOf" srcId="{93E073CF-3F2A-4F70-8561-53454DA6780B}" destId="{6F33A4CF-8602-41F7-B761-60A3FC510F5C}" srcOrd="0" destOrd="0" presId="urn:microsoft.com/office/officeart/2018/2/layout/IconVerticalSolidList"/>
    <dgm:cxn modelId="{88C0D9CC-4620-2445-9FEC-8C9C146A864B}" type="presParOf" srcId="{93E073CF-3F2A-4F70-8561-53454DA6780B}" destId="{FE1202CC-41FD-492B-ACEE-AA5A8E34136B}" srcOrd="1" destOrd="0" presId="urn:microsoft.com/office/officeart/2018/2/layout/IconVerticalSolidList"/>
    <dgm:cxn modelId="{BE90EA5B-C869-7B49-89E9-A3170830686C}" type="presParOf" srcId="{93E073CF-3F2A-4F70-8561-53454DA6780B}" destId="{CFF2B7A4-2537-43AE-978C-9EA5C484F30A}" srcOrd="2" destOrd="0" presId="urn:microsoft.com/office/officeart/2018/2/layout/IconVerticalSolidList"/>
    <dgm:cxn modelId="{59999BAC-0709-E542-9254-0D798B00C870}" type="presParOf" srcId="{93E073CF-3F2A-4F70-8561-53454DA6780B}" destId="{77B331CF-3EEB-49C7-B5E8-EE2AE2507A0A}"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EC4B9-F5C3-4282-B2A7-C94828403C30}">
      <dsp:nvSpPr>
        <dsp:cNvPr id="0" name=""/>
        <dsp:cNvSpPr/>
      </dsp:nvSpPr>
      <dsp:spPr>
        <a:xfrm>
          <a:off x="0" y="2006"/>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55814184-8F48-44F7-A38F-A453832DC7C3}">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749D0-7DD0-4696-ABEA-9A01B5727151}">
      <dsp:nvSpPr>
        <dsp:cNvPr id="0" name=""/>
        <dsp:cNvSpPr/>
      </dsp:nvSpPr>
      <dsp:spPr>
        <a:xfrm>
          <a:off x="1174434" y="2006"/>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Enforce pre-access checks.</a:t>
          </a:r>
          <a:endParaRPr lang="en-US" sz="2200" kern="1200" dirty="0"/>
        </a:p>
      </dsp:txBody>
      <dsp:txXfrm>
        <a:off x="1174434" y="2006"/>
        <a:ext cx="9748555" cy="1016826"/>
      </dsp:txXfrm>
    </dsp:sp>
    <dsp:sp modelId="{177CC5A3-72B0-4DBD-8A8E-0EF89470F73B}">
      <dsp:nvSpPr>
        <dsp:cNvPr id="0" name=""/>
        <dsp:cNvSpPr/>
      </dsp:nvSpPr>
      <dsp:spPr>
        <a:xfrm>
          <a:off x="0" y="1273039"/>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34E1AFD3-E7B6-494D-9ADE-C345EFF88AB3}">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A7AC4-36BD-447A-BCAE-4D1AA7CB06EE}">
      <dsp:nvSpPr>
        <dsp:cNvPr id="0" name=""/>
        <dsp:cNvSpPr/>
      </dsp:nvSpPr>
      <dsp:spPr>
        <a:xfrm>
          <a:off x="1174434" y="1273039"/>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dirty="0"/>
            <a:t>Prevent unauthorized access</a:t>
          </a:r>
          <a:endParaRPr lang="en-US" sz="2200" kern="1200" dirty="0"/>
        </a:p>
      </dsp:txBody>
      <dsp:txXfrm>
        <a:off x="1174434" y="1273039"/>
        <a:ext cx="9748555" cy="1016826"/>
      </dsp:txXfrm>
    </dsp:sp>
    <dsp:sp modelId="{8E1D73EA-B8E2-4878-97A3-40B2EE3CCD36}">
      <dsp:nvSpPr>
        <dsp:cNvPr id="0" name=""/>
        <dsp:cNvSpPr/>
      </dsp:nvSpPr>
      <dsp:spPr>
        <a:xfrm>
          <a:off x="0" y="2544072"/>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1A0BE021-AAD1-4135-B570-31CC880C412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098D-E820-45BF-A1CE-95E947444D43}">
      <dsp:nvSpPr>
        <dsp:cNvPr id="0" name=""/>
        <dsp:cNvSpPr/>
      </dsp:nvSpPr>
      <dsp:spPr>
        <a:xfrm>
          <a:off x="1174434" y="2544072"/>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Prevent excessive usage</a:t>
          </a:r>
          <a:endParaRPr lang="en-US" sz="2200" kern="1200"/>
        </a:p>
      </dsp:txBody>
      <dsp:txXfrm>
        <a:off x="1174434" y="2544072"/>
        <a:ext cx="9748555" cy="1016826"/>
      </dsp:txXfrm>
    </dsp:sp>
    <dsp:sp modelId="{6F33A4CF-8602-41F7-B761-60A3FC510F5C}">
      <dsp:nvSpPr>
        <dsp:cNvPr id="0" name=""/>
        <dsp:cNvSpPr/>
      </dsp:nvSpPr>
      <dsp:spPr>
        <a:xfrm>
          <a:off x="0" y="3815105"/>
          <a:ext cx="10922990" cy="1016826"/>
        </a:xfrm>
        <a:prstGeom prst="roundRect">
          <a:avLst>
            <a:gd name="adj" fmla="val 10000"/>
          </a:avLst>
        </a:prstGeom>
        <a:solidFill>
          <a:srgbClr val="FF5B24">
            <a:alpha val="15000"/>
          </a:srgbClr>
        </a:solidFill>
        <a:ln>
          <a:noFill/>
        </a:ln>
        <a:effectLst/>
      </dsp:spPr>
      <dsp:style>
        <a:lnRef idx="0">
          <a:scrgbClr r="0" g="0" b="0"/>
        </a:lnRef>
        <a:fillRef idx="1">
          <a:scrgbClr r="0" g="0" b="0"/>
        </a:fillRef>
        <a:effectRef idx="0">
          <a:scrgbClr r="0" g="0" b="0"/>
        </a:effectRef>
        <a:fontRef idx="minor"/>
      </dsp:style>
    </dsp:sp>
    <dsp:sp modelId="{FE1202CC-41FD-492B-ACEE-AA5A8E34136B}">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B331CF-3EEB-49C7-B5E8-EE2AE2507A0A}">
      <dsp:nvSpPr>
        <dsp:cNvPr id="0" name=""/>
        <dsp:cNvSpPr/>
      </dsp:nvSpPr>
      <dsp:spPr>
        <a:xfrm>
          <a:off x="1174434" y="3815105"/>
          <a:ext cx="974855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baseline="0"/>
            <a:t>Watch for abnormal activity</a:t>
          </a:r>
          <a:endParaRPr lang="en-US" sz="2200" kern="1200"/>
        </a:p>
      </dsp:txBody>
      <dsp:txXfrm>
        <a:off x="1174434" y="3815105"/>
        <a:ext cx="9748555"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8778C-6FE6-40BC-89DE-7484A732852C}" type="datetimeFigureOut">
              <a:rPr lang="en-US" smtClean="0"/>
              <a:t>11/24/19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CBEA-80B1-4F55-BCB5-4973CB1304C6}" type="slidenum">
              <a:rPr lang="en-US" smtClean="0"/>
              <a:t>‹#›</a:t>
            </a:fld>
            <a:endParaRPr lang="en-US"/>
          </a:p>
        </p:txBody>
      </p:sp>
    </p:spTree>
    <p:extLst>
      <p:ext uri="{BB962C8B-B14F-4D97-AF65-F5344CB8AC3E}">
        <p14:creationId xmlns:p14="http://schemas.microsoft.com/office/powerpoint/2010/main" val="323611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6927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11/24/19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1281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We think APIM to be a very powerful and flexible tool with lots of great features.</a:t>
            </a:r>
          </a:p>
          <a:p>
            <a:pPr marL="171450" indent="-171450">
              <a:buFont typeface="Arial" panose="020B0604020202020204" pitchFamily="34" charset="0"/>
              <a:buChar char="•"/>
            </a:pPr>
            <a:r>
              <a:rPr lang="en-US" dirty="0">
                <a:cs typeface="Calibri"/>
              </a:rPr>
              <a:t>The most important job of APIM in Vipps is for composing APIs across services running in AKS, serverless or elsewhere.</a:t>
            </a:r>
            <a:endParaRPr lang="en-US" dirty="0">
              <a:cs typeface="+mn-cs"/>
            </a:endParaRPr>
          </a:p>
          <a:p>
            <a:pPr marL="171450" indent="-171450">
              <a:buFont typeface="Arial" panose="020B0604020202020204" pitchFamily="34" charset="0"/>
              <a:buChar char="•"/>
            </a:pPr>
            <a:r>
              <a:rPr lang="en-US" dirty="0">
                <a:cs typeface="Calibri"/>
              </a:rPr>
              <a:t>Another use is coarse grained access control. There is no need to allow traffic further into our systems if it can be stopped at the edge, but applications are ultimately responsible for their own access control.</a:t>
            </a:r>
          </a:p>
          <a:p>
            <a:pPr marL="171450" indent="-171450">
              <a:buFont typeface="Arial" panose="020B0604020202020204" pitchFamily="34" charset="0"/>
              <a:buChar char="•"/>
            </a:pPr>
            <a:r>
              <a:rPr lang="en-US" dirty="0">
                <a:cs typeface="Calibri"/>
              </a:rPr>
              <a:t>We also use it for rate limiting, helping protect the rest of our infrastructure and increasing overall reliability.</a:t>
            </a:r>
          </a:p>
        </p:txBody>
      </p:sp>
      <p:sp>
        <p:nvSpPr>
          <p:cNvPr id="4" name="Slide Number Placeholder 3"/>
          <p:cNvSpPr>
            <a:spLocks noGrp="1"/>
          </p:cNvSpPr>
          <p:nvPr>
            <p:ph type="sldNum" sz="quarter" idx="5"/>
          </p:nvPr>
        </p:nvSpPr>
        <p:spPr/>
        <p:txBody>
          <a:bodyPr/>
          <a:lstStyle/>
          <a:p>
            <a:fld id="{8994CBEA-80B1-4F55-BCB5-4973CB1304C6}" type="slidenum">
              <a:rPr lang="en-US" smtClean="0"/>
              <a:t>11</a:t>
            </a:fld>
            <a:endParaRPr lang="en-US"/>
          </a:p>
        </p:txBody>
      </p:sp>
    </p:spTree>
    <p:extLst>
      <p:ext uri="{BB962C8B-B14F-4D97-AF65-F5344CB8AC3E}">
        <p14:creationId xmlns:p14="http://schemas.microsoft.com/office/powerpoint/2010/main" val="385187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12</a:t>
            </a:fld>
            <a:endParaRPr lang="en-US"/>
          </a:p>
        </p:txBody>
      </p:sp>
    </p:spTree>
    <p:extLst>
      <p:ext uri="{BB962C8B-B14F-4D97-AF65-F5344CB8AC3E}">
        <p14:creationId xmlns:p14="http://schemas.microsoft.com/office/powerpoint/2010/main" val="4027751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14</a:t>
            </a:fld>
            <a:endParaRPr lang="en-US"/>
          </a:p>
        </p:txBody>
      </p:sp>
    </p:spTree>
    <p:extLst>
      <p:ext uri="{BB962C8B-B14F-4D97-AF65-F5344CB8AC3E}">
        <p14:creationId xmlns:p14="http://schemas.microsoft.com/office/powerpoint/2010/main" val="209312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151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601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73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19</a:t>
            </a:fld>
            <a:endParaRPr lang="en-US"/>
          </a:p>
        </p:txBody>
      </p:sp>
    </p:spTree>
    <p:extLst>
      <p:ext uri="{BB962C8B-B14F-4D97-AF65-F5344CB8AC3E}">
        <p14:creationId xmlns:p14="http://schemas.microsoft.com/office/powerpoint/2010/main" val="427372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394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 </a:t>
            </a:r>
            <a:r>
              <a:rPr lang="en-US" sz="1200" kern="1200" dirty="0" err="1">
                <a:solidFill>
                  <a:schemeClr val="tx1"/>
                </a:solidFill>
                <a:effectLst/>
                <a:latin typeface="+mn-lt"/>
                <a:ea typeface="+mn-ea"/>
                <a:cs typeface="+mn-cs"/>
              </a:rPr>
              <a:t>apim</a:t>
            </a:r>
            <a:r>
              <a:rPr lang="en-US" sz="1200" kern="1200" dirty="0">
                <a:solidFill>
                  <a:schemeClr val="tx1"/>
                </a:solidFill>
                <a:effectLst/>
                <a:latin typeface="+mn-lt"/>
                <a:ea typeface="+mn-ea"/>
                <a:cs typeface="+mn-cs"/>
              </a:rPr>
              <a:t> @Vipps</a:t>
            </a:r>
          </a:p>
        </p:txBody>
      </p:sp>
      <p:sp>
        <p:nvSpPr>
          <p:cNvPr id="4" name="Slide Number Placeholder 3"/>
          <p:cNvSpPr>
            <a:spLocks noGrp="1"/>
          </p:cNvSpPr>
          <p:nvPr>
            <p:ph type="sldNum" sz="quarter" idx="5"/>
          </p:nvPr>
        </p:nvSpPr>
        <p:spPr/>
        <p:txBody>
          <a:bodyPr/>
          <a:lstStyle/>
          <a:p>
            <a:fld id="{8994CBEA-80B1-4F55-BCB5-4973CB1304C6}" type="slidenum">
              <a:rPr lang="en-US" smtClean="0"/>
              <a:t>2</a:t>
            </a:fld>
            <a:endParaRPr lang="en-US"/>
          </a:p>
        </p:txBody>
      </p:sp>
    </p:spTree>
    <p:extLst>
      <p:ext uri="{BB962C8B-B14F-4D97-AF65-F5344CB8AC3E}">
        <p14:creationId xmlns:p14="http://schemas.microsoft.com/office/powerpoint/2010/main" val="2658906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4269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246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0" i="0" u="none" strike="noStrike" kern="1200">
                <a:solidFill>
                  <a:schemeClr val="tx1"/>
                </a:solidFill>
                <a:effectLst/>
                <a:latin typeface="Segoe UI Light" pitchFamily="34" charset="0"/>
                <a:cs typeface="Segoe UI Light"/>
              </a:rPr>
              <a:t>Developers are not familiar with ARM schema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20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AzureRm</a:t>
            </a:r>
            <a:endParaRPr lang="en-US" sz="850" b="0" i="0" u="none" strike="noStrike" kern="1200">
              <a:solidFill>
                <a:schemeClr val="tx1"/>
              </a:solidFill>
              <a:effectLst/>
              <a:latin typeface="Segoe UI Light"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715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349076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41781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82200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09961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800168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56779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3</a:t>
            </a:fld>
            <a:endParaRPr lang="en-US"/>
          </a:p>
        </p:txBody>
      </p:sp>
    </p:spTree>
    <p:extLst>
      <p:ext uri="{BB962C8B-B14F-4D97-AF65-F5344CB8AC3E}">
        <p14:creationId xmlns:p14="http://schemas.microsoft.com/office/powerpoint/2010/main" val="396164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1929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Showing policy templating</a:t>
            </a:r>
          </a:p>
        </p:txBody>
      </p:sp>
      <p:sp>
        <p:nvSpPr>
          <p:cNvPr id="4" name="Slide Number Placeholder 3"/>
          <p:cNvSpPr>
            <a:spLocks noGrp="1"/>
          </p:cNvSpPr>
          <p:nvPr>
            <p:ph type="sldNum" sz="quarter" idx="5"/>
          </p:nvPr>
        </p:nvSpPr>
        <p:spPr/>
        <p:txBody>
          <a:bodyPr/>
          <a:lstStyle/>
          <a:p>
            <a:fld id="{8994CBEA-80B1-4F55-BCB5-4973CB1304C6}" type="slidenum">
              <a:rPr lang="en-US" smtClean="0"/>
              <a:t>34</a:t>
            </a:fld>
            <a:endParaRPr lang="en-US"/>
          </a:p>
        </p:txBody>
      </p:sp>
    </p:spTree>
    <p:extLst>
      <p:ext uri="{BB962C8B-B14F-4D97-AF65-F5344CB8AC3E}">
        <p14:creationId xmlns:p14="http://schemas.microsoft.com/office/powerpoint/2010/main" val="2125964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35</a:t>
            </a:fld>
            <a:endParaRPr lang="en-US"/>
          </a:p>
        </p:txBody>
      </p:sp>
    </p:spTree>
    <p:extLst>
      <p:ext uri="{BB962C8B-B14F-4D97-AF65-F5344CB8AC3E}">
        <p14:creationId xmlns:p14="http://schemas.microsoft.com/office/powerpoint/2010/main" val="885087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9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23818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29803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a:p>
        </p:txBody>
      </p:sp>
      <p:sp>
        <p:nvSpPr>
          <p:cNvPr id="10" name="Date Placeholder 9"/>
          <p:cNvSpPr>
            <a:spLocks noGrp="1"/>
          </p:cNvSpPr>
          <p:nvPr>
            <p:ph type="dt" idx="13"/>
          </p:nvPr>
        </p:nvSpPr>
        <p:spPr/>
        <p:txBody>
          <a:bodyPr/>
          <a:lstStyle/>
          <a:p>
            <a:fld id="{D44C3489-8257-4E60-994D-6A5CEE67ED71}" type="datetime8">
              <a:rPr lang="en-US" smtClean="0"/>
              <a:t>11/24/19 9:07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144099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14042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4CBEA-80B1-4F55-BCB5-4973CB1304C6}" type="slidenum">
              <a:rPr lang="en-US" smtClean="0"/>
              <a:t>4</a:t>
            </a:fld>
            <a:endParaRPr lang="en-US"/>
          </a:p>
        </p:txBody>
      </p:sp>
    </p:spTree>
    <p:extLst>
      <p:ext uri="{BB962C8B-B14F-4D97-AF65-F5344CB8AC3E}">
        <p14:creationId xmlns:p14="http://schemas.microsoft.com/office/powerpoint/2010/main" val="225337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43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b="0" i="0" u="none" strike="noStrike" kern="1200" dirty="0">
                <a:solidFill>
                  <a:schemeClr val="tx1"/>
                </a:solidFill>
                <a:effectLst/>
                <a:latin typeface="Segoe UI Light" pitchFamily="34" charset="0"/>
                <a:ea typeface="+mn-ea"/>
                <a:cs typeface="+mn-cs"/>
              </a:rPr>
              <a:t>i.e. provisioning </a:t>
            </a:r>
            <a:r>
              <a:rPr lang="en-US" sz="882" b="0" i="0" u="none" strike="noStrike" kern="1200" dirty="0" err="1">
                <a:solidFill>
                  <a:schemeClr val="tx1"/>
                </a:solidFill>
                <a:effectLst/>
                <a:latin typeface="Segoe UI Light" pitchFamily="34" charset="0"/>
                <a:ea typeface="+mn-ea"/>
                <a:cs typeface="+mn-cs"/>
              </a:rPr>
              <a:t>envs</a:t>
            </a:r>
            <a:r>
              <a:rPr lang="en-US" sz="882" b="0" i="0" u="none" strike="noStrike" kern="1200" dirty="0">
                <a:solidFill>
                  <a:schemeClr val="tx1"/>
                </a:solidFill>
                <a:effectLst/>
                <a:latin typeface="Segoe UI Light" pitchFamily="34" charset="0"/>
                <a:ea typeface="+mn-ea"/>
                <a:cs typeface="+mn-cs"/>
              </a:rPr>
              <a:t> for teams</a:t>
            </a:r>
          </a:p>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234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11/24/19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33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Tx/>
              <a:buNone/>
            </a:pPr>
            <a:r>
              <a:rPr lang="en-US" sz="1200" kern="1200" dirty="0">
                <a:solidFill>
                  <a:schemeClr val="tx1"/>
                </a:solidFill>
                <a:effectLst/>
                <a:latin typeface="+mn-lt"/>
                <a:ea typeface="+mn-ea"/>
                <a:cs typeface="+mn-cs"/>
              </a:rPr>
              <a:t>So what are the benefits of deploying API Management in front of your services. This comes down to the essence of API Management. </a:t>
            </a:r>
          </a:p>
          <a:p>
            <a:pPr marL="0" indent="0" rtl="0" fontAlgn="ctr">
              <a:buFontTx/>
              <a:buNone/>
            </a:pPr>
            <a:endParaRPr lang="en-US" sz="1200" kern="1200" dirty="0">
              <a:solidFill>
                <a:schemeClr val="tx1"/>
              </a:solidFill>
              <a:effectLst/>
              <a:latin typeface="+mn-lt"/>
              <a:ea typeface="+mn-ea"/>
              <a:cs typeface="+mn-cs"/>
            </a:endParaRPr>
          </a:p>
          <a:p>
            <a:pPr marL="228600" indent="-228600" rtl="0" fontAlgn="ctr">
              <a:buFont typeface="+mj-lt"/>
              <a:buAutoNum type="arabicPeriod"/>
            </a:pPr>
            <a:r>
              <a:rPr lang="en-US" sz="1200" kern="1200" dirty="0">
                <a:solidFill>
                  <a:schemeClr val="tx1"/>
                </a:solidFill>
                <a:effectLst/>
                <a:latin typeface="+mn-lt"/>
                <a:ea typeface="+mn-ea"/>
                <a:cs typeface="+mn-cs"/>
              </a:rPr>
              <a:t>APIM creates a façade in front of your service clusters</a:t>
            </a:r>
          </a:p>
          <a:p>
            <a:pPr marL="228600" indent="-228600" rtl="0" fontAlgn="ctr">
              <a:buFont typeface="+mj-lt"/>
              <a:buAutoNum type="arabicPeriod"/>
            </a:pPr>
            <a:r>
              <a:rPr lang="en-US" sz="1200" kern="1200" dirty="0">
                <a:solidFill>
                  <a:schemeClr val="tx1"/>
                </a:solidFill>
                <a:effectLst/>
                <a:latin typeface="+mn-lt"/>
                <a:ea typeface="+mn-ea"/>
                <a:cs typeface="+mn-cs"/>
              </a:rPr>
              <a:t>APIM serves as a front door and a single point of ingress to your backend services.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reverse proxy that routes incoming requests to your backend services. You can handle all of our cross-cutting concerns in API management. Since all traffic goes through APIM, Azure also collects telemetry, so you can trace requests and meter the usage.  </a:t>
            </a:r>
          </a:p>
          <a:p>
            <a:pPr marL="228600" indent="-228600" rtl="0" fontAlgn="ctr">
              <a:buFont typeface="+mj-lt"/>
              <a:buAutoNum type="arabicPeriod"/>
            </a:pPr>
            <a:r>
              <a:rPr lang="en-US" sz="1200" kern="1200" dirty="0">
                <a:solidFill>
                  <a:schemeClr val="tx1"/>
                </a:solidFill>
                <a:effectLst/>
                <a:latin typeface="+mn-lt"/>
                <a:ea typeface="+mn-ea"/>
                <a:cs typeface="+mn-cs"/>
              </a:rPr>
              <a:t>APIM also provides kind of self-service, so we can easily onboard developers that want to use our APIs.</a:t>
            </a:r>
          </a:p>
        </p:txBody>
      </p:sp>
      <p:sp>
        <p:nvSpPr>
          <p:cNvPr id="4" name="Slide Number Placeholder 3"/>
          <p:cNvSpPr>
            <a:spLocks noGrp="1"/>
          </p:cNvSpPr>
          <p:nvPr>
            <p:ph type="sldNum" sz="quarter" idx="5"/>
          </p:nvPr>
        </p:nvSpPr>
        <p:spPr/>
        <p:txBody>
          <a:bodyPr/>
          <a:lstStyle/>
          <a:p>
            <a:fld id="{8994CBEA-80B1-4F55-BCB5-4973CB1304C6}" type="slidenum">
              <a:rPr lang="en-US" smtClean="0"/>
              <a:t>8</a:t>
            </a:fld>
            <a:endParaRPr lang="en-US"/>
          </a:p>
        </p:txBody>
      </p:sp>
    </p:spTree>
    <p:extLst>
      <p:ext uri="{BB962C8B-B14F-4D97-AF65-F5344CB8AC3E}">
        <p14:creationId xmlns:p14="http://schemas.microsoft.com/office/powerpoint/2010/main" val="1037510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11/24/19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08424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7534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792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3971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661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81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124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82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7990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478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22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2440891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49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2169370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029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1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1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286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60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93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8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45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19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386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6826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595-215D-479C-A909-93018F115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10228B-00FF-40CA-A513-6883200B8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A5-ACF3-4BF2-8920-4992785B66AB}"/>
              </a:ext>
            </a:extLst>
          </p:cNvPr>
          <p:cNvSpPr>
            <a:spLocks noGrp="1"/>
          </p:cNvSpPr>
          <p:nvPr>
            <p:ph type="dt" sz="half" idx="10"/>
          </p:nvPr>
        </p:nvSpPr>
        <p:spPr/>
        <p:txBody>
          <a:bodyPr/>
          <a:lstStyle/>
          <a:p>
            <a:fld id="{CCB554B8-2293-4CD3-A7B0-868B63B03FC8}" type="datetimeFigureOut">
              <a:rPr lang="en-US" smtClean="0"/>
              <a:t>11/24/19</a:t>
            </a:fld>
            <a:endParaRPr lang="en-US"/>
          </a:p>
        </p:txBody>
      </p:sp>
      <p:sp>
        <p:nvSpPr>
          <p:cNvPr id="5" name="Footer Placeholder 4">
            <a:extLst>
              <a:ext uri="{FF2B5EF4-FFF2-40B4-BE49-F238E27FC236}">
                <a16:creationId xmlns:a16="http://schemas.microsoft.com/office/drawing/2014/main" id="{1D7710DB-715A-45AE-B4EC-7221AA3C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984C7-D223-4D9A-AA5B-AB9B07FABEB5}"/>
              </a:ext>
            </a:extLst>
          </p:cNvPr>
          <p:cNvSpPr>
            <a:spLocks noGrp="1"/>
          </p:cNvSpPr>
          <p:nvPr>
            <p:ph type="sldNum" sz="quarter" idx="12"/>
          </p:nvPr>
        </p:nvSpPr>
        <p:spPr/>
        <p:txBody>
          <a:bodyPr/>
          <a:lstStyle/>
          <a:p>
            <a:fld id="{61DC6DB8-45B4-4701-9703-0485D4F05BA5}" type="slidenum">
              <a:rPr lang="en-US" smtClean="0"/>
              <a:t>‹#›</a:t>
            </a:fld>
            <a:endParaRPr lang="en-US"/>
          </a:p>
        </p:txBody>
      </p:sp>
    </p:spTree>
    <p:extLst>
      <p:ext uri="{BB962C8B-B14F-4D97-AF65-F5344CB8AC3E}">
        <p14:creationId xmlns:p14="http://schemas.microsoft.com/office/powerpoint/2010/main" val="2276332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1251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1782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11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627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344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20677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088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150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8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522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267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3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116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09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0361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410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82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88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03765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24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295411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377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44383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14618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0841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319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006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041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55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27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98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01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18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46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84158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Tittellysbilde - Oransje">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07B63A-ACF4-4F72-9F65-91435140A679}"/>
              </a:ext>
            </a:extLst>
          </p:cNvPr>
          <p:cNvSpPr>
            <a:spLocks noGrp="1"/>
          </p:cNvSpPr>
          <p:nvPr>
            <p:ph type="dt" sz="half" idx="10"/>
          </p:nvPr>
        </p:nvSpPr>
        <p:spPr/>
        <p:txBody>
          <a:bodyPr/>
          <a:lstStyle>
            <a:lvl1pPr>
              <a:defRPr>
                <a:solidFill>
                  <a:schemeClr val="bg1"/>
                </a:solidFill>
              </a:defRPr>
            </a:lvl1pPr>
          </a:lstStyle>
          <a:p>
            <a:endParaRPr lang="nb-NO" dirty="0"/>
          </a:p>
        </p:txBody>
      </p:sp>
      <p:sp>
        <p:nvSpPr>
          <p:cNvPr id="7" name="Footer Placeholder 6">
            <a:extLst>
              <a:ext uri="{FF2B5EF4-FFF2-40B4-BE49-F238E27FC236}">
                <a16:creationId xmlns:a16="http://schemas.microsoft.com/office/drawing/2014/main" id="{EE478F46-2E89-44FC-9049-C96A6D495775}"/>
              </a:ext>
            </a:extLst>
          </p:cNvPr>
          <p:cNvSpPr>
            <a:spLocks noGrp="1"/>
          </p:cNvSpPr>
          <p:nvPr>
            <p:ph type="ftr" sz="quarter" idx="11"/>
          </p:nvPr>
        </p:nvSpPr>
        <p:spPr/>
        <p:txBody>
          <a:bodyPr/>
          <a:lstStyle>
            <a:lvl1pPr>
              <a:defRPr>
                <a:solidFill>
                  <a:schemeClr val="bg1"/>
                </a:solidFill>
              </a:defRPr>
            </a:lvl1pPr>
          </a:lstStyle>
          <a:p>
            <a:endParaRPr lang="nb-NO" dirty="0"/>
          </a:p>
        </p:txBody>
      </p:sp>
      <p:sp>
        <p:nvSpPr>
          <p:cNvPr id="8" name="Slide Number Placeholder 7">
            <a:extLst>
              <a:ext uri="{FF2B5EF4-FFF2-40B4-BE49-F238E27FC236}">
                <a16:creationId xmlns:a16="http://schemas.microsoft.com/office/drawing/2014/main" id="{3458D8E6-CB6B-4275-80E2-98FCE0DBE858}"/>
              </a:ext>
            </a:extLst>
          </p:cNvPr>
          <p:cNvSpPr>
            <a:spLocks noGrp="1"/>
          </p:cNvSpPr>
          <p:nvPr>
            <p:ph type="sldNum" sz="quarter" idx="12"/>
          </p:nvPr>
        </p:nvSpPr>
        <p:spPr>
          <a:xfrm>
            <a:off x="339439" y="6470633"/>
            <a:ext cx="187239" cy="184674"/>
          </a:xfrm>
        </p:spPr>
        <p:txBody>
          <a:bodyPr/>
          <a:lstStyle>
            <a:lvl1pPr>
              <a:defRPr>
                <a:solidFill>
                  <a:schemeClr val="bg1"/>
                </a:solidFill>
              </a:defRPr>
            </a:lvl1pPr>
          </a:lstStyle>
          <a:p>
            <a:endParaRPr lang="nb-NO" dirty="0"/>
          </a:p>
        </p:txBody>
      </p:sp>
      <p:pic>
        <p:nvPicPr>
          <p:cNvPr id="11" name="Picture 10">
            <a:extLst>
              <a:ext uri="{FF2B5EF4-FFF2-40B4-BE49-F238E27FC236}">
                <a16:creationId xmlns:a16="http://schemas.microsoft.com/office/drawing/2014/main" id="{9405E987-FC7D-417E-9ECB-44239C66A6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960" y="5998463"/>
            <a:ext cx="951040" cy="859538"/>
          </a:xfrm>
          <a:prstGeom prst="rect">
            <a:avLst/>
          </a:prstGeom>
        </p:spPr>
      </p:pic>
      <p:sp>
        <p:nvSpPr>
          <p:cNvPr id="9" name="Title 1">
            <a:extLst>
              <a:ext uri="{FF2B5EF4-FFF2-40B4-BE49-F238E27FC236}">
                <a16:creationId xmlns:a16="http://schemas.microsoft.com/office/drawing/2014/main" id="{BB77D7BF-2DE8-4D21-86CB-9227F7A40DA3}"/>
              </a:ext>
            </a:extLst>
          </p:cNvPr>
          <p:cNvSpPr>
            <a:spLocks noGrp="1"/>
          </p:cNvSpPr>
          <p:nvPr>
            <p:ph type="ctrTitle" hasCustomPrompt="1"/>
          </p:nvPr>
        </p:nvSpPr>
        <p:spPr>
          <a:xfrm>
            <a:off x="1308103" y="961497"/>
            <a:ext cx="9144000" cy="866880"/>
          </a:xfrm>
        </p:spPr>
        <p:txBody>
          <a:bodyPr anchor="t">
            <a:noAutofit/>
          </a:bodyPr>
          <a:lstStyle>
            <a:lvl1pPr algn="l">
              <a:defRPr sz="6298">
                <a:solidFill>
                  <a:schemeClr val="bg1"/>
                </a:solidFill>
              </a:defRPr>
            </a:lvl1pPr>
          </a:lstStyle>
          <a:p>
            <a:r>
              <a:rPr lang="en-US" err="1"/>
              <a:t>Overskrift</a:t>
            </a:r>
            <a:endParaRPr lang="en-US"/>
          </a:p>
        </p:txBody>
      </p:sp>
      <p:sp>
        <p:nvSpPr>
          <p:cNvPr id="10" name="Text Placeholder 6">
            <a:extLst>
              <a:ext uri="{FF2B5EF4-FFF2-40B4-BE49-F238E27FC236}">
                <a16:creationId xmlns:a16="http://schemas.microsoft.com/office/drawing/2014/main" id="{539435A4-0A1B-4ADA-91DF-94BE28C904E7}"/>
              </a:ext>
            </a:extLst>
          </p:cNvPr>
          <p:cNvSpPr>
            <a:spLocks noGrp="1"/>
          </p:cNvSpPr>
          <p:nvPr>
            <p:ph type="body" sz="quarter" idx="13" hasCustomPrompt="1"/>
          </p:nvPr>
        </p:nvSpPr>
        <p:spPr>
          <a:xfrm>
            <a:off x="1308103" y="1828377"/>
            <a:ext cx="9144000" cy="1002303"/>
          </a:xfrm>
        </p:spPr>
        <p:txBody>
          <a:bodyPr>
            <a:noAutofit/>
          </a:bodyPr>
          <a:lstStyle>
            <a:lvl1pPr marL="0" indent="0">
              <a:buNone/>
              <a:defRPr sz="6298">
                <a:solidFill>
                  <a:schemeClr val="tx1"/>
                </a:solidFill>
              </a:defRPr>
            </a:lvl1pPr>
          </a:lstStyle>
          <a:p>
            <a:pPr lvl="0"/>
            <a:r>
              <a:rPr lang="nb-NO"/>
              <a:t>Beskrivelse</a:t>
            </a:r>
          </a:p>
        </p:txBody>
      </p:sp>
      <p:pic>
        <p:nvPicPr>
          <p:cNvPr id="12" name="Bilde 11">
            <a:extLst>
              <a:ext uri="{FF2B5EF4-FFF2-40B4-BE49-F238E27FC236}">
                <a16:creationId xmlns:a16="http://schemas.microsoft.com/office/drawing/2014/main" id="{2FD9343B-B947-4EF9-96DF-3FFDA5EB9E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919" y="6347512"/>
            <a:ext cx="2501866" cy="302330"/>
          </a:xfrm>
          <a:prstGeom prst="rect">
            <a:avLst/>
          </a:prstGeom>
        </p:spPr>
      </p:pic>
    </p:spTree>
    <p:extLst>
      <p:ext uri="{BB962C8B-B14F-4D97-AF65-F5344CB8AC3E}">
        <p14:creationId xmlns:p14="http://schemas.microsoft.com/office/powerpoint/2010/main" val="323533687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5465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484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48075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497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8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2770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413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8287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3396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720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0918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8172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3730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9779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52787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435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651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945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06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2587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6737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96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28000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6921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334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246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937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9D7E-3429-3C43-9D14-B7A23DECE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B9C37-6EB5-8A43-9916-90383BBF0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67AAD-E555-B84C-9D7C-65E8D204BEC0}"/>
              </a:ext>
            </a:extLst>
          </p:cNvPr>
          <p:cNvSpPr>
            <a:spLocks noGrp="1"/>
          </p:cNvSpPr>
          <p:nvPr>
            <p:ph type="dt" sz="half" idx="10"/>
          </p:nvPr>
        </p:nvSpPr>
        <p:spPr/>
        <p:txBody>
          <a:bodyPr/>
          <a:lstStyle/>
          <a:p>
            <a:fld id="{15EBF766-7D7B-0647-AE3E-CBBA8B20260E}" type="datetimeFigureOut">
              <a:rPr lang="en-US" smtClean="0"/>
              <a:t>11/24/19</a:t>
            </a:fld>
            <a:endParaRPr lang="en-US"/>
          </a:p>
        </p:txBody>
      </p:sp>
      <p:sp>
        <p:nvSpPr>
          <p:cNvPr id="5" name="Footer Placeholder 4">
            <a:extLst>
              <a:ext uri="{FF2B5EF4-FFF2-40B4-BE49-F238E27FC236}">
                <a16:creationId xmlns:a16="http://schemas.microsoft.com/office/drawing/2014/main" id="{940CC35F-CFA0-E144-A323-27ED13079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27CF5-16B6-F649-A923-1DEA6BC76D64}"/>
              </a:ext>
            </a:extLst>
          </p:cNvPr>
          <p:cNvSpPr>
            <a:spLocks noGrp="1"/>
          </p:cNvSpPr>
          <p:nvPr>
            <p:ph type="sldNum" sz="quarter" idx="12"/>
          </p:nvPr>
        </p:nvSpPr>
        <p:spPr/>
        <p:txBody>
          <a:bodyPr/>
          <a:lstStyle/>
          <a:p>
            <a:fld id="{EF4C6170-5293-8044-915E-57B2118222DB}" type="slidenum">
              <a:rPr lang="en-US" smtClean="0"/>
              <a:t>‹#›</a:t>
            </a:fld>
            <a:endParaRPr lang="en-US"/>
          </a:p>
        </p:txBody>
      </p:sp>
    </p:spTree>
    <p:extLst>
      <p:ext uri="{BB962C8B-B14F-4D97-AF65-F5344CB8AC3E}">
        <p14:creationId xmlns:p14="http://schemas.microsoft.com/office/powerpoint/2010/main" val="2012930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550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3" r:id="rId33"/>
    <p:sldLayoutId id="2147483754" r:id="rId34"/>
    <p:sldLayoutId id="2147483756" r:id="rId35"/>
    <p:sldLayoutId id="2147483758"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776005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343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pi-management/api-management-policie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gif"/></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hyperlink" Target="http://aka.ms/apimdoc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aka.ms/apimdevops" TargetMode="External"/><Relationship Id="rId5" Type="http://schemas.openxmlformats.org/officeDocument/2006/relationships/hyperlink" Target="http://aka.ms/apimpolicyexamples" TargetMode="External"/><Relationship Id="rId4" Type="http://schemas.openxmlformats.org/officeDocument/2006/relationships/hyperlink" Target="http://aka.ms/apims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6.tiff"/></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4DA70-7016-48C1-A5C0-AA36AA87CC51}"/>
              </a:ext>
            </a:extLst>
          </p:cNvPr>
          <p:cNvSpPr>
            <a:spLocks noGrp="1"/>
          </p:cNvSpPr>
          <p:nvPr>
            <p:ph type="ftr" sz="quarter" idx="11"/>
          </p:nvPr>
        </p:nvSpPr>
        <p:spPr/>
        <p:txBody>
          <a:bodyPr/>
          <a:lstStyle/>
          <a:p>
            <a:endParaRPr lang="nb-NO" dirty="0"/>
          </a:p>
        </p:txBody>
      </p:sp>
      <p:sp>
        <p:nvSpPr>
          <p:cNvPr id="3" name="Slide Number Placeholder 2">
            <a:extLst>
              <a:ext uri="{FF2B5EF4-FFF2-40B4-BE49-F238E27FC236}">
                <a16:creationId xmlns:a16="http://schemas.microsoft.com/office/drawing/2014/main" id="{F866E54C-94D0-4D4C-9FDB-E58AF7524F78}"/>
              </a:ext>
            </a:extLst>
          </p:cNvPr>
          <p:cNvSpPr>
            <a:spLocks noGrp="1"/>
          </p:cNvSpPr>
          <p:nvPr>
            <p:ph type="sldNum" sz="quarter" idx="12"/>
          </p:nvPr>
        </p:nvSpPr>
        <p:spPr>
          <a:xfrm>
            <a:off x="339439" y="6470633"/>
            <a:ext cx="110295" cy="184674"/>
          </a:xfrm>
        </p:spPr>
        <p:txBody>
          <a:bodyPr/>
          <a:lstStyle/>
          <a:p>
            <a:endParaRPr lang="nb-NO" dirty="0"/>
          </a:p>
        </p:txBody>
      </p:sp>
      <p:sp>
        <p:nvSpPr>
          <p:cNvPr id="8" name="Tittel 7">
            <a:extLst>
              <a:ext uri="{FF2B5EF4-FFF2-40B4-BE49-F238E27FC236}">
                <a16:creationId xmlns:a16="http://schemas.microsoft.com/office/drawing/2014/main" id="{24C6B6A9-3B23-4AC5-A334-A0C72D3D05F4}"/>
              </a:ext>
            </a:extLst>
          </p:cNvPr>
          <p:cNvSpPr>
            <a:spLocks noGrp="1"/>
          </p:cNvSpPr>
          <p:nvPr>
            <p:ph type="ctrTitle"/>
          </p:nvPr>
        </p:nvSpPr>
        <p:spPr>
          <a:xfrm>
            <a:off x="1308103" y="1974014"/>
            <a:ext cx="9144000" cy="866880"/>
          </a:xfrm>
        </p:spPr>
        <p:txBody>
          <a:bodyPr/>
          <a:lstStyle/>
          <a:p>
            <a:r>
              <a:rPr lang="nb-NO" sz="5400" b="1" dirty="0"/>
              <a:t>Azure API Management 101</a:t>
            </a:r>
          </a:p>
        </p:txBody>
      </p:sp>
      <p:sp>
        <p:nvSpPr>
          <p:cNvPr id="9" name="Plassholder for tekst 8">
            <a:extLst>
              <a:ext uri="{FF2B5EF4-FFF2-40B4-BE49-F238E27FC236}">
                <a16:creationId xmlns:a16="http://schemas.microsoft.com/office/drawing/2014/main" id="{A1AD6335-A971-4759-B6C5-35D23EB1E4B2}"/>
              </a:ext>
            </a:extLst>
          </p:cNvPr>
          <p:cNvSpPr>
            <a:spLocks noGrp="1"/>
          </p:cNvSpPr>
          <p:nvPr>
            <p:ph type="body" sz="quarter" idx="13"/>
          </p:nvPr>
        </p:nvSpPr>
        <p:spPr>
          <a:xfrm>
            <a:off x="1308103" y="2840894"/>
            <a:ext cx="10248591" cy="866881"/>
          </a:xfrm>
        </p:spPr>
        <p:txBody>
          <a:bodyPr lIns="22864" tIns="22864" rIns="22864" bIns="22864" anchor="t">
            <a:noAutofit/>
          </a:bodyPr>
          <a:lstStyle/>
          <a:p>
            <a:r>
              <a:rPr lang="nb-NO" sz="4800" dirty="0" err="1"/>
              <a:t>Introduction</a:t>
            </a:r>
            <a:endParaRPr lang="nb-NO" sz="4800" dirty="0"/>
          </a:p>
        </p:txBody>
      </p:sp>
    </p:spTree>
    <p:extLst>
      <p:ext uri="{BB962C8B-B14F-4D97-AF65-F5344CB8AC3E}">
        <p14:creationId xmlns:p14="http://schemas.microsoft.com/office/powerpoint/2010/main" val="1863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How do we secure our APIs?</a:t>
            </a:r>
          </a:p>
        </p:txBody>
      </p:sp>
      <p:graphicFrame>
        <p:nvGraphicFramePr>
          <p:cNvPr id="20" name="Text Placeholder 5">
            <a:extLst>
              <a:ext uri="{FF2B5EF4-FFF2-40B4-BE49-F238E27FC236}">
                <a16:creationId xmlns:a16="http://schemas.microsoft.com/office/drawing/2014/main" id="{1B0169E4-EAF8-4E5C-8D44-D7F9495B7E29}"/>
              </a:ext>
            </a:extLst>
          </p:cNvPr>
          <p:cNvGraphicFramePr/>
          <p:nvPr>
            <p:extLst>
              <p:ext uri="{D42A27DB-BD31-4B8C-83A1-F6EECF244321}">
                <p14:modId xmlns:p14="http://schemas.microsoft.com/office/powerpoint/2010/main" val="2068560032"/>
              </p:ext>
            </p:extLst>
          </p:nvPr>
        </p:nvGraphicFramePr>
        <p:xfrm>
          <a:off x="584200" y="1435100"/>
          <a:ext cx="1092299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7EA-43B3-4681-BEF9-6021EC6EE11D}"/>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Main APIM usage</a:t>
            </a:r>
            <a:br>
              <a:rPr lang="en-US" dirty="0"/>
            </a:br>
            <a:r>
              <a:rPr lang="en-US" dirty="0">
                <a:solidFill>
                  <a:schemeClr val="tx1"/>
                </a:solidFill>
              </a:rPr>
              <a:t>at</a:t>
            </a:r>
            <a:r>
              <a:rPr lang="en-US" dirty="0">
                <a:solidFill>
                  <a:srgbClr val="FF5B24"/>
                </a:solidFill>
              </a:rPr>
              <a:t> </a:t>
            </a:r>
            <a:r>
              <a:rPr lang="en-US" dirty="0">
                <a:solidFill>
                  <a:schemeClr val="tx1"/>
                </a:solidFill>
              </a:rPr>
              <a:t>Vipps</a:t>
            </a:r>
          </a:p>
        </p:txBody>
      </p:sp>
      <p:sp>
        <p:nvSpPr>
          <p:cNvPr id="3" name="Content Placeholder 2">
            <a:extLst>
              <a:ext uri="{FF2B5EF4-FFF2-40B4-BE49-F238E27FC236}">
                <a16:creationId xmlns:a16="http://schemas.microsoft.com/office/drawing/2014/main" id="{CC908978-96B8-40EF-9F5D-DFF70AA9A2F7}"/>
              </a:ext>
            </a:extLst>
          </p:cNvPr>
          <p:cNvSpPr>
            <a:spLocks noGrp="1"/>
          </p:cNvSpPr>
          <p:nvPr>
            <p:ph type="body" sz="quarter" idx="11"/>
          </p:nvPr>
        </p:nvSpPr>
        <p:spPr>
          <a:xfrm>
            <a:off x="4941888" y="585788"/>
            <a:ext cx="6667500" cy="5683249"/>
          </a:xfrm>
          <a:prstGeom prst="rect">
            <a:avLst/>
          </a:prstGeom>
        </p:spPr>
        <p:txBody>
          <a:bodyPr vert="horz" wrap="square" lIns="0" tIns="0" rIns="0" bIns="0" rtlCol="0" anchor="ctr">
            <a:normAutofit/>
          </a:bodyPr>
          <a:lstStyle/>
          <a:p>
            <a:r>
              <a:rPr lang="en-US" dirty="0"/>
              <a:t>Compose APIs</a:t>
            </a:r>
          </a:p>
          <a:p>
            <a:r>
              <a:rPr lang="en-US" dirty="0"/>
              <a:t>Coarse grained access control </a:t>
            </a:r>
          </a:p>
          <a:p>
            <a:r>
              <a:rPr lang="en-US" dirty="0"/>
              <a:t>Rate limiting </a:t>
            </a:r>
          </a:p>
        </p:txBody>
      </p:sp>
    </p:spTree>
    <p:extLst>
      <p:ext uri="{BB962C8B-B14F-4D97-AF65-F5344CB8AC3E}">
        <p14:creationId xmlns:p14="http://schemas.microsoft.com/office/powerpoint/2010/main" val="25158463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Model</a:t>
            </a:r>
            <a:endParaRPr lang="en-US" dirty="0"/>
          </a:p>
        </p:txBody>
      </p:sp>
    </p:spTree>
    <p:extLst>
      <p:ext uri="{BB962C8B-B14F-4D97-AF65-F5344CB8AC3E}">
        <p14:creationId xmlns:p14="http://schemas.microsoft.com/office/powerpoint/2010/main" val="37880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B521502-5139-494D-B9B1-2B6DC4EA0256}"/>
              </a:ext>
            </a:extLst>
          </p:cNvPr>
          <p:cNvSpPr/>
          <p:nvPr/>
        </p:nvSpPr>
        <p:spPr>
          <a:xfrm>
            <a:off x="4437194" y="2325046"/>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Vipps </a:t>
            </a:r>
            <a:br>
              <a:rPr lang="en-US" sz="1600" b="1" dirty="0">
                <a:solidFill>
                  <a:srgbClr val="FF5B24"/>
                </a:solidFill>
              </a:rPr>
            </a:br>
            <a:r>
              <a:rPr lang="en-US" sz="1600" b="1" dirty="0">
                <a:solidFill>
                  <a:srgbClr val="FF5B24"/>
                </a:solidFill>
              </a:rPr>
              <a:t>Services</a:t>
            </a:r>
          </a:p>
        </p:txBody>
      </p:sp>
      <p:sp>
        <p:nvSpPr>
          <p:cNvPr id="8" name="Rounded Rectangle 7">
            <a:extLst>
              <a:ext uri="{FF2B5EF4-FFF2-40B4-BE49-F238E27FC236}">
                <a16:creationId xmlns:a16="http://schemas.microsoft.com/office/drawing/2014/main" id="{89E13E26-3E96-AC47-A4A5-08ADF3EFC310}"/>
              </a:ext>
            </a:extLst>
          </p:cNvPr>
          <p:cNvSpPr/>
          <p:nvPr/>
        </p:nvSpPr>
        <p:spPr>
          <a:xfrm>
            <a:off x="4437194" y="3574794"/>
            <a:ext cx="1786758" cy="816704"/>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Merchant Services</a:t>
            </a:r>
          </a:p>
        </p:txBody>
      </p:sp>
      <p:sp>
        <p:nvSpPr>
          <p:cNvPr id="9" name="Right Arrow 8">
            <a:extLst>
              <a:ext uri="{FF2B5EF4-FFF2-40B4-BE49-F238E27FC236}">
                <a16:creationId xmlns:a16="http://schemas.microsoft.com/office/drawing/2014/main" id="{334CD2FF-7529-834F-B319-6C0394901808}"/>
              </a:ext>
            </a:extLst>
          </p:cNvPr>
          <p:cNvSpPr/>
          <p:nvPr/>
        </p:nvSpPr>
        <p:spPr>
          <a:xfrm>
            <a:off x="2234787" y="2406819"/>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pic>
        <p:nvPicPr>
          <p:cNvPr id="10" name="Graphic 9" descr="Smart Phone">
            <a:extLst>
              <a:ext uri="{FF2B5EF4-FFF2-40B4-BE49-F238E27FC236}">
                <a16:creationId xmlns:a16="http://schemas.microsoft.com/office/drawing/2014/main" id="{370C92DB-B020-2748-8A5D-9D5847BB79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217" y="2271991"/>
            <a:ext cx="1019279" cy="1019279"/>
          </a:xfrm>
          <a:prstGeom prst="rect">
            <a:avLst/>
          </a:prstGeom>
        </p:spPr>
      </p:pic>
      <p:pic>
        <p:nvPicPr>
          <p:cNvPr id="11" name="Graphic 10" descr="Building">
            <a:extLst>
              <a:ext uri="{FF2B5EF4-FFF2-40B4-BE49-F238E27FC236}">
                <a16:creationId xmlns:a16="http://schemas.microsoft.com/office/drawing/2014/main" id="{77D93046-DF16-4842-80A5-BD42DB841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259" y="3536333"/>
            <a:ext cx="880641" cy="880641"/>
          </a:xfrm>
          <a:prstGeom prst="rect">
            <a:avLst/>
          </a:prstGeom>
        </p:spPr>
      </p:pic>
      <p:pic>
        <p:nvPicPr>
          <p:cNvPr id="12" name="Picture 11">
            <a:extLst>
              <a:ext uri="{FF2B5EF4-FFF2-40B4-BE49-F238E27FC236}">
                <a16:creationId xmlns:a16="http://schemas.microsoft.com/office/drawing/2014/main" id="{F7036DC7-A494-0B4E-A155-41C3AE89E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335" y="2666976"/>
            <a:ext cx="288327" cy="288327"/>
          </a:xfrm>
          <a:prstGeom prst="rect">
            <a:avLst/>
          </a:prstGeom>
        </p:spPr>
      </p:pic>
      <p:sp>
        <p:nvSpPr>
          <p:cNvPr id="13" name="Right Arrow 12">
            <a:extLst>
              <a:ext uri="{FF2B5EF4-FFF2-40B4-BE49-F238E27FC236}">
                <a16:creationId xmlns:a16="http://schemas.microsoft.com/office/drawing/2014/main" id="{67C61B9E-DC8A-E643-8E59-CB0514F0073B}"/>
              </a:ext>
            </a:extLst>
          </p:cNvPr>
          <p:cNvSpPr/>
          <p:nvPr/>
        </p:nvSpPr>
        <p:spPr>
          <a:xfrm>
            <a:off x="2234787" y="3646623"/>
            <a:ext cx="1923111" cy="677158"/>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subscribes</a:t>
            </a:r>
          </a:p>
        </p:txBody>
      </p:sp>
      <p:sp>
        <p:nvSpPr>
          <p:cNvPr id="14" name="Right Arrow 13">
            <a:extLst>
              <a:ext uri="{FF2B5EF4-FFF2-40B4-BE49-F238E27FC236}">
                <a16:creationId xmlns:a16="http://schemas.microsoft.com/office/drawing/2014/main" id="{68F138B7-1C8C-3A46-8A15-ECD8AFF98156}"/>
              </a:ext>
            </a:extLst>
          </p:cNvPr>
          <p:cNvSpPr/>
          <p:nvPr/>
        </p:nvSpPr>
        <p:spPr>
          <a:xfrm>
            <a:off x="6456412" y="2346077"/>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15" name="Rounded Rectangle 14">
            <a:extLst>
              <a:ext uri="{FF2B5EF4-FFF2-40B4-BE49-F238E27FC236}">
                <a16:creationId xmlns:a16="http://schemas.microsoft.com/office/drawing/2014/main" id="{FDAB7EDA-1C88-3C45-9C62-7DEFEBBEECA1}"/>
              </a:ext>
            </a:extLst>
          </p:cNvPr>
          <p:cNvSpPr/>
          <p:nvPr/>
        </p:nvSpPr>
        <p:spPr>
          <a:xfrm>
            <a:off x="8881984" y="22742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6" name="Rounded Rectangle 15">
            <a:extLst>
              <a:ext uri="{FF2B5EF4-FFF2-40B4-BE49-F238E27FC236}">
                <a16:creationId xmlns:a16="http://schemas.microsoft.com/office/drawing/2014/main" id="{F09DA8B9-36C8-9E4B-B31D-D0B310BFA106}"/>
              </a:ext>
            </a:extLst>
          </p:cNvPr>
          <p:cNvSpPr/>
          <p:nvPr/>
        </p:nvSpPr>
        <p:spPr>
          <a:xfrm>
            <a:off x="9034384" y="2426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7" name="Rounded Rectangle 16">
            <a:extLst>
              <a:ext uri="{FF2B5EF4-FFF2-40B4-BE49-F238E27FC236}">
                <a16:creationId xmlns:a16="http://schemas.microsoft.com/office/drawing/2014/main" id="{93417269-2D9E-3D4E-BCEE-4BE6063BD9AF}"/>
              </a:ext>
            </a:extLst>
          </p:cNvPr>
          <p:cNvSpPr/>
          <p:nvPr/>
        </p:nvSpPr>
        <p:spPr>
          <a:xfrm>
            <a:off x="9186784" y="25790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8" name="Rounded Rectangle 17">
            <a:extLst>
              <a:ext uri="{FF2B5EF4-FFF2-40B4-BE49-F238E27FC236}">
                <a16:creationId xmlns:a16="http://schemas.microsoft.com/office/drawing/2014/main" id="{BCA433ED-5EC3-EE42-A42C-9160880C8D19}"/>
              </a:ext>
            </a:extLst>
          </p:cNvPr>
          <p:cNvSpPr/>
          <p:nvPr/>
        </p:nvSpPr>
        <p:spPr>
          <a:xfrm>
            <a:off x="9339184" y="27314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19" name="Rounded Rectangle 18">
            <a:extLst>
              <a:ext uri="{FF2B5EF4-FFF2-40B4-BE49-F238E27FC236}">
                <a16:creationId xmlns:a16="http://schemas.microsoft.com/office/drawing/2014/main" id="{0B0BE50C-2A33-BD48-A56D-6C3B66073961}"/>
              </a:ext>
            </a:extLst>
          </p:cNvPr>
          <p:cNvSpPr/>
          <p:nvPr/>
        </p:nvSpPr>
        <p:spPr>
          <a:xfrm>
            <a:off x="9186784" y="28838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0" name="Rounded Rectangle 19">
            <a:extLst>
              <a:ext uri="{FF2B5EF4-FFF2-40B4-BE49-F238E27FC236}">
                <a16:creationId xmlns:a16="http://schemas.microsoft.com/office/drawing/2014/main" id="{B2BB593D-9A55-7045-8ECD-9C8AB0DAF0CF}"/>
              </a:ext>
            </a:extLst>
          </p:cNvPr>
          <p:cNvSpPr/>
          <p:nvPr/>
        </p:nvSpPr>
        <p:spPr>
          <a:xfrm>
            <a:off x="9034384" y="3036639"/>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1" name="Rounded Rectangle 20">
            <a:extLst>
              <a:ext uri="{FF2B5EF4-FFF2-40B4-BE49-F238E27FC236}">
                <a16:creationId xmlns:a16="http://schemas.microsoft.com/office/drawing/2014/main" id="{F9209555-FEC2-6145-BB08-59D474D543C0}"/>
              </a:ext>
            </a:extLst>
          </p:cNvPr>
          <p:cNvSpPr/>
          <p:nvPr/>
        </p:nvSpPr>
        <p:spPr>
          <a:xfrm>
            <a:off x="8881984" y="3188613"/>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2" name="TextBox 21">
            <a:extLst>
              <a:ext uri="{FF2B5EF4-FFF2-40B4-BE49-F238E27FC236}">
                <a16:creationId xmlns:a16="http://schemas.microsoft.com/office/drawing/2014/main" id="{EEBF9D97-681C-704B-A566-EE52FAD7F684}"/>
              </a:ext>
            </a:extLst>
          </p:cNvPr>
          <p:cNvSpPr txBox="1"/>
          <p:nvPr/>
        </p:nvSpPr>
        <p:spPr>
          <a:xfrm>
            <a:off x="236086" y="2530389"/>
            <a:ext cx="1130887" cy="369332"/>
          </a:xfrm>
          <a:prstGeom prst="rect">
            <a:avLst/>
          </a:prstGeom>
          <a:noFill/>
        </p:spPr>
        <p:txBody>
          <a:bodyPr wrap="none" rtlCol="0">
            <a:spAutoFit/>
          </a:bodyPr>
          <a:lstStyle/>
          <a:p>
            <a:r>
              <a:rPr lang="en-US" sz="1800" dirty="0"/>
              <a:t>Vipps App</a:t>
            </a:r>
          </a:p>
        </p:txBody>
      </p:sp>
      <p:sp>
        <p:nvSpPr>
          <p:cNvPr id="23" name="TextBox 22">
            <a:extLst>
              <a:ext uri="{FF2B5EF4-FFF2-40B4-BE49-F238E27FC236}">
                <a16:creationId xmlns:a16="http://schemas.microsoft.com/office/drawing/2014/main" id="{2B191A99-A167-384E-B000-2F5BDE7D31B4}"/>
              </a:ext>
            </a:extLst>
          </p:cNvPr>
          <p:cNvSpPr txBox="1"/>
          <p:nvPr/>
        </p:nvSpPr>
        <p:spPr>
          <a:xfrm>
            <a:off x="228660" y="3759436"/>
            <a:ext cx="1261884" cy="369332"/>
          </a:xfrm>
          <a:prstGeom prst="rect">
            <a:avLst/>
          </a:prstGeom>
          <a:noFill/>
        </p:spPr>
        <p:txBody>
          <a:bodyPr wrap="none" rtlCol="0">
            <a:spAutoFit/>
          </a:bodyPr>
          <a:lstStyle/>
          <a:p>
            <a:r>
              <a:rPr lang="en-US" sz="1800"/>
              <a:t>Merchants</a:t>
            </a:r>
          </a:p>
        </p:txBody>
      </p:sp>
      <p:sp>
        <p:nvSpPr>
          <p:cNvPr id="24" name="Right Arrow 23">
            <a:extLst>
              <a:ext uri="{FF2B5EF4-FFF2-40B4-BE49-F238E27FC236}">
                <a16:creationId xmlns:a16="http://schemas.microsoft.com/office/drawing/2014/main" id="{6A3B0F22-32B6-5946-9F02-A5639571F4F2}"/>
              </a:ext>
            </a:extLst>
          </p:cNvPr>
          <p:cNvSpPr/>
          <p:nvPr/>
        </p:nvSpPr>
        <p:spPr>
          <a:xfrm>
            <a:off x="6456412" y="3600554"/>
            <a:ext cx="2193112" cy="737843"/>
          </a:xfrm>
          <a:prstGeom prst="rightArrow">
            <a:avLst/>
          </a:prstGeom>
          <a:solidFill>
            <a:srgbClr val="FF5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contains subset of</a:t>
            </a:r>
          </a:p>
        </p:txBody>
      </p:sp>
      <p:sp>
        <p:nvSpPr>
          <p:cNvPr id="25" name="Rectangle 24">
            <a:extLst>
              <a:ext uri="{FF2B5EF4-FFF2-40B4-BE49-F238E27FC236}">
                <a16:creationId xmlns:a16="http://schemas.microsoft.com/office/drawing/2014/main" id="{95452FBE-7064-574B-A9ED-A5C112D17CE8}"/>
              </a:ext>
            </a:extLst>
          </p:cNvPr>
          <p:cNvSpPr/>
          <p:nvPr/>
        </p:nvSpPr>
        <p:spPr>
          <a:xfrm>
            <a:off x="4269031" y="2083810"/>
            <a:ext cx="7069498" cy="2594204"/>
          </a:xfrm>
          <a:prstGeom prst="rect">
            <a:avLst/>
          </a:prstGeom>
          <a:noFill/>
          <a:ln w="38100">
            <a:solidFill>
              <a:srgbClr val="4836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22C5BE-F564-9341-85F6-24E0D05C34B7}"/>
              </a:ext>
            </a:extLst>
          </p:cNvPr>
          <p:cNvSpPr txBox="1"/>
          <p:nvPr/>
        </p:nvSpPr>
        <p:spPr>
          <a:xfrm>
            <a:off x="4249597" y="1691851"/>
            <a:ext cx="2351798" cy="338554"/>
          </a:xfrm>
          <a:prstGeom prst="rect">
            <a:avLst/>
          </a:prstGeom>
          <a:noFill/>
        </p:spPr>
        <p:txBody>
          <a:bodyPr wrap="none" rtlCol="0">
            <a:spAutoFit/>
          </a:bodyPr>
          <a:lstStyle/>
          <a:p>
            <a:r>
              <a:rPr lang="en-US" sz="1600">
                <a:solidFill>
                  <a:schemeClr val="tx1">
                    <a:lumMod val="75000"/>
                    <a:lumOff val="25000"/>
                  </a:schemeClr>
                </a:solidFill>
              </a:rPr>
              <a:t>Azure API Management</a:t>
            </a:r>
          </a:p>
        </p:txBody>
      </p:sp>
      <p:sp>
        <p:nvSpPr>
          <p:cNvPr id="27" name="Title 1">
            <a:extLst>
              <a:ext uri="{FF2B5EF4-FFF2-40B4-BE49-F238E27FC236}">
                <a16:creationId xmlns:a16="http://schemas.microsoft.com/office/drawing/2014/main" id="{63C5FB06-0D60-E649-BDBF-DC3385F67D88}"/>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Products and APIs</a:t>
            </a:r>
            <a:endParaRPr lang="en-US" dirty="0"/>
          </a:p>
        </p:txBody>
      </p:sp>
      <p:sp>
        <p:nvSpPr>
          <p:cNvPr id="28" name="Rounded Rectangle 27">
            <a:extLst>
              <a:ext uri="{FF2B5EF4-FFF2-40B4-BE49-F238E27FC236}">
                <a16:creationId xmlns:a16="http://schemas.microsoft.com/office/drawing/2014/main" id="{1BBD1AF7-00B2-2E44-8809-77F7A5057E09}"/>
              </a:ext>
            </a:extLst>
          </p:cNvPr>
          <p:cNvSpPr/>
          <p:nvPr/>
        </p:nvSpPr>
        <p:spPr>
          <a:xfrm>
            <a:off x="4814637" y="5274161"/>
            <a:ext cx="1786758" cy="1345325"/>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5B24"/>
                </a:solidFill>
              </a:rPr>
              <a:t>Service API</a:t>
            </a:r>
          </a:p>
        </p:txBody>
      </p:sp>
      <p:sp>
        <p:nvSpPr>
          <p:cNvPr id="29" name="Rounded Rectangle 28">
            <a:extLst>
              <a:ext uri="{FF2B5EF4-FFF2-40B4-BE49-F238E27FC236}">
                <a16:creationId xmlns:a16="http://schemas.microsoft.com/office/drawing/2014/main" id="{D8648680-2A8B-8A45-B3F0-0F9005DE340E}"/>
              </a:ext>
            </a:extLst>
          </p:cNvPr>
          <p:cNvSpPr/>
          <p:nvPr/>
        </p:nvSpPr>
        <p:spPr>
          <a:xfrm>
            <a:off x="8445805" y="5154891"/>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1</a:t>
            </a:r>
          </a:p>
        </p:txBody>
      </p:sp>
      <p:sp>
        <p:nvSpPr>
          <p:cNvPr id="30" name="Rounded Rectangle 29">
            <a:extLst>
              <a:ext uri="{FF2B5EF4-FFF2-40B4-BE49-F238E27FC236}">
                <a16:creationId xmlns:a16="http://schemas.microsoft.com/office/drawing/2014/main" id="{2EA6F1BA-D11E-D44E-8205-2E94AC8D1108}"/>
              </a:ext>
            </a:extLst>
          </p:cNvPr>
          <p:cNvSpPr/>
          <p:nvPr/>
        </p:nvSpPr>
        <p:spPr>
          <a:xfrm>
            <a:off x="8445805" y="5963173"/>
            <a:ext cx="1786758" cy="662811"/>
          </a:xfrm>
          <a:prstGeom prst="roundRect">
            <a:avLst/>
          </a:prstGeom>
          <a:solidFill>
            <a:schemeClr val="bg1"/>
          </a:solidFill>
          <a:ln w="38100">
            <a:solidFill>
              <a:srgbClr val="FF5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5B24"/>
                </a:solidFill>
              </a:rPr>
              <a:t>Endpoint 2</a:t>
            </a:r>
          </a:p>
        </p:txBody>
      </p:sp>
      <p:cxnSp>
        <p:nvCxnSpPr>
          <p:cNvPr id="32" name="Straight Arrow Connector 31">
            <a:extLst>
              <a:ext uri="{FF2B5EF4-FFF2-40B4-BE49-F238E27FC236}">
                <a16:creationId xmlns:a16="http://schemas.microsoft.com/office/drawing/2014/main" id="{F7279843-08CC-0443-8563-22A0D00A7724}"/>
              </a:ext>
            </a:extLst>
          </p:cNvPr>
          <p:cNvCxnSpPr>
            <a:stCxn id="28" idx="3"/>
            <a:endCxn id="29" idx="1"/>
          </p:cNvCxnSpPr>
          <p:nvPr/>
        </p:nvCxnSpPr>
        <p:spPr>
          <a:xfrm flipV="1">
            <a:off x="6601395" y="5486297"/>
            <a:ext cx="1844410" cy="4605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A9D16E-D9C4-BC41-8869-2155CE240FE2}"/>
              </a:ext>
            </a:extLst>
          </p:cNvPr>
          <p:cNvCxnSpPr>
            <a:stCxn id="28" idx="3"/>
            <a:endCxn id="30" idx="1"/>
          </p:cNvCxnSpPr>
          <p:nvPr/>
        </p:nvCxnSpPr>
        <p:spPr>
          <a:xfrm>
            <a:off x="6601395" y="5946824"/>
            <a:ext cx="1844410" cy="3477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F99BA5-B8BF-6143-A236-0874F853E4A7}"/>
              </a:ext>
            </a:extLst>
          </p:cNvPr>
          <p:cNvCxnSpPr>
            <a:stCxn id="28" idx="0"/>
          </p:cNvCxnSpPr>
          <p:nvPr/>
        </p:nvCxnSpPr>
        <p:spPr>
          <a:xfrm flipV="1">
            <a:off x="5708016" y="4533938"/>
            <a:ext cx="4067347" cy="740223"/>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44C419-8959-D545-9ACA-E33633E9E212}"/>
              </a:ext>
            </a:extLst>
          </p:cNvPr>
          <p:cNvSpPr txBox="1"/>
          <p:nvPr/>
        </p:nvSpPr>
        <p:spPr>
          <a:xfrm>
            <a:off x="1280049" y="1038578"/>
            <a:ext cx="1009059" cy="523220"/>
          </a:xfrm>
          <a:prstGeom prst="rect">
            <a:avLst/>
          </a:prstGeom>
          <a:noFill/>
        </p:spPr>
        <p:txBody>
          <a:bodyPr wrap="none" rtlCol="0">
            <a:spAutoFit/>
          </a:bodyPr>
          <a:lstStyle/>
          <a:p>
            <a:r>
              <a:rPr lang="en-US" sz="2800" b="1" dirty="0"/>
              <a:t>Users</a:t>
            </a:r>
          </a:p>
        </p:txBody>
      </p:sp>
      <p:sp>
        <p:nvSpPr>
          <p:cNvPr id="38" name="TextBox 37">
            <a:extLst>
              <a:ext uri="{FF2B5EF4-FFF2-40B4-BE49-F238E27FC236}">
                <a16:creationId xmlns:a16="http://schemas.microsoft.com/office/drawing/2014/main" id="{7D11F1AE-9131-0744-A6F2-F40CA21F3A5C}"/>
              </a:ext>
            </a:extLst>
          </p:cNvPr>
          <p:cNvSpPr txBox="1"/>
          <p:nvPr/>
        </p:nvSpPr>
        <p:spPr>
          <a:xfrm>
            <a:off x="4515242" y="1033171"/>
            <a:ext cx="1494768" cy="523220"/>
          </a:xfrm>
          <a:prstGeom prst="rect">
            <a:avLst/>
          </a:prstGeom>
          <a:noFill/>
        </p:spPr>
        <p:txBody>
          <a:bodyPr wrap="none" rtlCol="0">
            <a:spAutoFit/>
          </a:bodyPr>
          <a:lstStyle/>
          <a:p>
            <a:r>
              <a:rPr lang="en-US" sz="2800" b="1" dirty="0"/>
              <a:t>Products</a:t>
            </a:r>
          </a:p>
        </p:txBody>
      </p:sp>
      <p:sp>
        <p:nvSpPr>
          <p:cNvPr id="39" name="TextBox 38">
            <a:extLst>
              <a:ext uri="{FF2B5EF4-FFF2-40B4-BE49-F238E27FC236}">
                <a16:creationId xmlns:a16="http://schemas.microsoft.com/office/drawing/2014/main" id="{12A824F7-8563-844D-941D-0E4CE8F80F2C}"/>
              </a:ext>
            </a:extLst>
          </p:cNvPr>
          <p:cNvSpPr txBox="1"/>
          <p:nvPr/>
        </p:nvSpPr>
        <p:spPr>
          <a:xfrm>
            <a:off x="9355392" y="1040298"/>
            <a:ext cx="832279" cy="523220"/>
          </a:xfrm>
          <a:prstGeom prst="rect">
            <a:avLst/>
          </a:prstGeom>
          <a:noFill/>
        </p:spPr>
        <p:txBody>
          <a:bodyPr wrap="none" rtlCol="0">
            <a:spAutoFit/>
          </a:bodyPr>
          <a:lstStyle/>
          <a:p>
            <a:r>
              <a:rPr lang="en-US" sz="2800" b="1" dirty="0"/>
              <a:t>APIs</a:t>
            </a:r>
          </a:p>
        </p:txBody>
      </p:sp>
    </p:spTree>
    <p:extLst>
      <p:ext uri="{BB962C8B-B14F-4D97-AF65-F5344CB8AC3E}">
        <p14:creationId xmlns:p14="http://schemas.microsoft.com/office/powerpoint/2010/main" val="1844571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CD/CD</a:t>
            </a:r>
            <a:endParaRPr lang="en-US" dirty="0"/>
          </a:p>
        </p:txBody>
      </p:sp>
    </p:spTree>
    <p:extLst>
      <p:ext uri="{BB962C8B-B14F-4D97-AF65-F5344CB8AC3E}">
        <p14:creationId xmlns:p14="http://schemas.microsoft.com/office/powerpoint/2010/main" val="33750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F84696-0891-4657-8F3A-C0277BE305E7}"/>
              </a:ext>
            </a:extLst>
          </p:cNvPr>
          <p:cNvSpPr/>
          <p:nvPr/>
        </p:nvSpPr>
        <p:spPr bwMode="auto">
          <a:xfrm>
            <a:off x="5351051" y="2325598"/>
            <a:ext cx="1671070" cy="3564180"/>
          </a:xfrm>
          <a:prstGeom prst="rect">
            <a:avLst/>
          </a:prstGeom>
          <a:solidFill>
            <a:schemeClr val="bg1">
              <a:lumMod val="65000"/>
            </a:schemeClr>
          </a:solidFill>
          <a:ln>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3F587D16-B568-4017-B23B-1A0BA039B403}"/>
              </a:ext>
            </a:extLst>
          </p:cNvPr>
          <p:cNvGrpSpPr/>
          <p:nvPr/>
        </p:nvGrpSpPr>
        <p:grpSpPr>
          <a:xfrm>
            <a:off x="9197545" y="1290189"/>
            <a:ext cx="2175651" cy="4968257"/>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4" name="Rectangle 3">
            <a:extLst>
              <a:ext uri="{FF2B5EF4-FFF2-40B4-BE49-F238E27FC236}">
                <a16:creationId xmlns:a16="http://schemas.microsoft.com/office/drawing/2014/main" id="{AA3FC834-AA7C-4EBC-9891-47FA52F92BC1}"/>
              </a:ext>
            </a:extLst>
          </p:cNvPr>
          <p:cNvSpPr/>
          <p:nvPr/>
        </p:nvSpPr>
        <p:spPr bwMode="auto">
          <a:xfrm>
            <a:off x="9458501" y="241591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9458500" y="330656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9458499" y="4197212"/>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9458499" y="5087861"/>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5480647" y="2470345"/>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5480646" y="3360993"/>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CC2BBB66-E59B-4604-AFEF-025B3CF076A2}"/>
              </a:ext>
            </a:extLst>
          </p:cNvPr>
          <p:cNvSpPr/>
          <p:nvPr/>
        </p:nvSpPr>
        <p:spPr bwMode="auto">
          <a:xfrm>
            <a:off x="5480645" y="4251641"/>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79D01CD6-6B8A-4F47-817B-2686C490F89B}"/>
              </a:ext>
            </a:extLst>
          </p:cNvPr>
          <p:cNvSpPr/>
          <p:nvPr/>
        </p:nvSpPr>
        <p:spPr bwMode="auto">
          <a:xfrm>
            <a:off x="5480645" y="514229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Text Placeholder 5">
            <a:extLst>
              <a:ext uri="{FF2B5EF4-FFF2-40B4-BE49-F238E27FC236}">
                <a16:creationId xmlns:a16="http://schemas.microsoft.com/office/drawing/2014/main" id="{BCFCA73F-F93A-41AE-AA36-801F0F5AC9D7}"/>
              </a:ext>
            </a:extLst>
          </p:cNvPr>
          <p:cNvSpPr txBox="1">
            <a:spLocks/>
          </p:cNvSpPr>
          <p:nvPr/>
        </p:nvSpPr>
        <p:spPr>
          <a:xfrm>
            <a:off x="586390" y="1492097"/>
            <a:ext cx="4407637" cy="24129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Pros</a:t>
            </a:r>
            <a:endParaRPr lang="en-US" b="1"/>
          </a:p>
          <a:p>
            <a:pPr marL="457200" indent="-457200"/>
            <a:r>
              <a:rPr lang="en-US">
                <a:cs typeface="Segoe UI"/>
              </a:rPr>
              <a:t>One Repository for all APIs</a:t>
            </a:r>
            <a:endParaRPr lang="en-US"/>
          </a:p>
          <a:p>
            <a:pPr marL="457200" indent="-457200"/>
            <a:r>
              <a:rPr lang="en-US">
                <a:cs typeface="Segoe UI"/>
              </a:rPr>
              <a:t>One CI/CD Pipeline</a:t>
            </a:r>
          </a:p>
          <a:p>
            <a:pPr marL="457200" indent="-457200"/>
            <a:r>
              <a:rPr lang="en-US">
                <a:cs typeface="Segoe UI"/>
              </a:rPr>
              <a:t>APIM == Codebase</a:t>
            </a:r>
            <a:endParaRPr lang="en-US"/>
          </a:p>
        </p:txBody>
      </p:sp>
      <p:sp>
        <p:nvSpPr>
          <p:cNvPr id="10" name="Title 1">
            <a:extLst>
              <a:ext uri="{FF2B5EF4-FFF2-40B4-BE49-F238E27FC236}">
                <a16:creationId xmlns:a16="http://schemas.microsoft.com/office/drawing/2014/main" id="{E4D7B41E-3073-4F3B-9CA7-D789C1A0E166}"/>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cs typeface="Segoe UI"/>
              </a:rPr>
              <a:t>One deployment of all APIs</a:t>
            </a:r>
            <a:endParaRPr lang="en-US" dirty="0"/>
          </a:p>
        </p:txBody>
      </p:sp>
      <p:sp>
        <p:nvSpPr>
          <p:cNvPr id="3" name="TextBox 2">
            <a:extLst>
              <a:ext uri="{FF2B5EF4-FFF2-40B4-BE49-F238E27FC236}">
                <a16:creationId xmlns:a16="http://schemas.microsoft.com/office/drawing/2014/main" id="{95F27CD8-9923-49E1-A553-6E2C65F749E7}"/>
              </a:ext>
            </a:extLst>
          </p:cNvPr>
          <p:cNvSpPr txBox="1"/>
          <p:nvPr/>
        </p:nvSpPr>
        <p:spPr>
          <a:xfrm>
            <a:off x="5480072" y="2064393"/>
            <a:ext cx="1444238"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dirty="0">
                <a:gradFill>
                  <a:gsLst>
                    <a:gs pos="2917">
                      <a:schemeClr val="tx1"/>
                    </a:gs>
                    <a:gs pos="30000">
                      <a:schemeClr val="tx1"/>
                    </a:gs>
                  </a:gsLst>
                  <a:lin ang="5400000" scaled="0"/>
                </a:gradFill>
                <a:latin typeface="+mj-lt"/>
                <a:cs typeface="Segoe UI"/>
              </a:rPr>
              <a:t>APIM Repo</a:t>
            </a:r>
          </a:p>
        </p:txBody>
      </p:sp>
      <p:sp>
        <p:nvSpPr>
          <p:cNvPr id="8" name="Arrow: Right 7">
            <a:extLst>
              <a:ext uri="{FF2B5EF4-FFF2-40B4-BE49-F238E27FC236}">
                <a16:creationId xmlns:a16="http://schemas.microsoft.com/office/drawing/2014/main" id="{24ABB691-0D78-46A2-8128-FE2446175D5D}"/>
              </a:ext>
            </a:extLst>
          </p:cNvPr>
          <p:cNvSpPr/>
          <p:nvPr/>
        </p:nvSpPr>
        <p:spPr bwMode="auto">
          <a:xfrm>
            <a:off x="7343944" y="3666264"/>
            <a:ext cx="1628502" cy="756394"/>
          </a:xfrm>
          <a:prstGeom prst="rightArrow">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a:rPr>
              <a:t>All APIs</a:t>
            </a: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412D6457-3ACF-4F20-B3AA-F7E85D98575B}"/>
              </a:ext>
            </a:extLst>
          </p:cNvPr>
          <p:cNvSpPr txBox="1">
            <a:spLocks/>
          </p:cNvSpPr>
          <p:nvPr/>
        </p:nvSpPr>
        <p:spPr>
          <a:xfrm>
            <a:off x="586389" y="4169879"/>
            <a:ext cx="4407637" cy="198208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Cons</a:t>
            </a:r>
            <a:endParaRPr lang="en-US"/>
          </a:p>
          <a:p>
            <a:pPr marL="457200" indent="-457200"/>
            <a:r>
              <a:rPr lang="en-US">
                <a:cs typeface="Segoe UI"/>
              </a:rPr>
              <a:t>Time consuming</a:t>
            </a:r>
            <a:endParaRPr lang="en-US"/>
          </a:p>
          <a:p>
            <a:pPr marL="457200" indent="-457200"/>
            <a:r>
              <a:rPr lang="en-US">
                <a:cs typeface="Segoe UI"/>
              </a:rPr>
              <a:t>Expensive process</a:t>
            </a:r>
            <a:endParaRPr lang="en-US"/>
          </a:p>
          <a:p>
            <a:pPr marL="457200" indent="-457200"/>
            <a:r>
              <a:rPr lang="en-US">
                <a:cs typeface="Segoe UI"/>
              </a:rPr>
              <a:t>High risk?</a:t>
            </a:r>
            <a:endParaRPr lang="en-US"/>
          </a:p>
        </p:txBody>
      </p:sp>
    </p:spTree>
    <p:extLst>
      <p:ext uri="{BB962C8B-B14F-4D97-AF65-F5344CB8AC3E}">
        <p14:creationId xmlns:p14="http://schemas.microsoft.com/office/powerpoint/2010/main" val="1494071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cs typeface="Segoe UI"/>
              </a:rPr>
              <a:t>Re-structuring APIs</a:t>
            </a:r>
            <a:endParaRPr lang="en-US"/>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3667376" y="180493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0B28FE37-C0A6-4858-819C-BC6337489F61}"/>
              </a:ext>
            </a:extLst>
          </p:cNvPr>
          <p:cNvSpPr/>
          <p:nvPr/>
        </p:nvSpPr>
        <p:spPr bwMode="auto">
          <a:xfrm>
            <a:off x="1886318" y="1804930"/>
            <a:ext cx="1645781"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B65DF04E-652B-4227-B578-9D0585F0431F}"/>
              </a:ext>
            </a:extLst>
          </p:cNvPr>
          <p:cNvSpPr/>
          <p:nvPr/>
        </p:nvSpPr>
        <p:spPr bwMode="auto">
          <a:xfrm>
            <a:off x="1877026" y="2695579"/>
            <a:ext cx="165507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CDC5CCCE-A6DA-40AB-83A0-23BF45BCB83B}"/>
              </a:ext>
            </a:extLst>
          </p:cNvPr>
          <p:cNvSpPr/>
          <p:nvPr/>
        </p:nvSpPr>
        <p:spPr bwMode="auto">
          <a:xfrm>
            <a:off x="1877026" y="3586228"/>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40DAAF33-C9D0-48E8-A010-71D162D23224}"/>
              </a:ext>
            </a:extLst>
          </p:cNvPr>
          <p:cNvSpPr/>
          <p:nvPr/>
        </p:nvSpPr>
        <p:spPr bwMode="auto">
          <a:xfrm>
            <a:off x="1877026" y="4476877"/>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3667375" y="2695578"/>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3DC6EF8E-A5CA-49A0-977C-68D6C581B528}"/>
              </a:ext>
            </a:extLst>
          </p:cNvPr>
          <p:cNvSpPr/>
          <p:nvPr/>
        </p:nvSpPr>
        <p:spPr bwMode="auto">
          <a:xfrm>
            <a:off x="3666811" y="3586119"/>
            <a:ext cx="1428997" cy="1428997"/>
          </a:xfrm>
          <a:prstGeom prst="rect">
            <a:avLst/>
          </a:prstGeom>
          <a:solidFill>
            <a:schemeClr val="bg1">
              <a:lumMod val="9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0AA8D3BA-742F-49DC-A26B-53DA8EB63FA7}"/>
              </a:ext>
            </a:extLst>
          </p:cNvPr>
          <p:cNvSpPr/>
          <p:nvPr/>
        </p:nvSpPr>
        <p:spPr bwMode="auto">
          <a:xfrm>
            <a:off x="3791076" y="3972175"/>
            <a:ext cx="1175958" cy="551583"/>
          </a:xfrm>
          <a:prstGeom prst="rect">
            <a:avLst/>
          </a:prstGeom>
          <a:no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1D644DC9-76F2-4C97-BB80-20773588DFAA}"/>
              </a:ext>
            </a:extLst>
          </p:cNvPr>
          <p:cNvSpPr/>
          <p:nvPr/>
        </p:nvSpPr>
        <p:spPr bwMode="auto">
          <a:xfrm>
            <a:off x="8422453" y="1790085"/>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FAFA94B9-DE24-4B0F-923A-931EB3956C76}"/>
              </a:ext>
            </a:extLst>
          </p:cNvPr>
          <p:cNvSpPr/>
          <p:nvPr/>
        </p:nvSpPr>
        <p:spPr bwMode="auto">
          <a:xfrm>
            <a:off x="8422452" y="2680733"/>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9CA1D649-7B7C-4196-9542-D9EDB9540424}"/>
              </a:ext>
            </a:extLst>
          </p:cNvPr>
          <p:cNvSpPr/>
          <p:nvPr/>
        </p:nvSpPr>
        <p:spPr bwMode="auto">
          <a:xfrm>
            <a:off x="8422451" y="3571382"/>
            <a:ext cx="1413464"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2CD668AF-DC25-4CA5-B4E0-094094A2BBE4}"/>
              </a:ext>
            </a:extLst>
          </p:cNvPr>
          <p:cNvSpPr/>
          <p:nvPr/>
        </p:nvSpPr>
        <p:spPr bwMode="auto">
          <a:xfrm>
            <a:off x="8422450" y="4462031"/>
            <a:ext cx="1413464"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 name="Arrow: Right 2">
            <a:extLst>
              <a:ext uri="{FF2B5EF4-FFF2-40B4-BE49-F238E27FC236}">
                <a16:creationId xmlns:a16="http://schemas.microsoft.com/office/drawing/2014/main" id="{A598DFAA-ED88-4AC2-81AE-D85DD5EBF698}"/>
              </a:ext>
            </a:extLst>
          </p:cNvPr>
          <p:cNvSpPr/>
          <p:nvPr/>
        </p:nvSpPr>
        <p:spPr bwMode="auto">
          <a:xfrm>
            <a:off x="5494656" y="3191773"/>
            <a:ext cx="978408" cy="484632"/>
          </a:xfrm>
          <a:prstGeom prst="rightArrow">
            <a:avLst/>
          </a:prstGeom>
          <a:solidFill>
            <a:schemeClr val="bg1"/>
          </a:solidFill>
          <a:ln w="12700">
            <a:solidFill>
              <a:schemeClr val="accent6">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9769FA7D-5586-4570-8DA9-278FA172466B}"/>
              </a:ext>
            </a:extLst>
          </p:cNvPr>
          <p:cNvSpPr txBox="1">
            <a:spLocks/>
          </p:cNvSpPr>
          <p:nvPr/>
        </p:nvSpPr>
        <p:spPr>
          <a:xfrm>
            <a:off x="1880658" y="5165962"/>
            <a:ext cx="3221658" cy="861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Managed by specialized teams</a:t>
            </a:r>
          </a:p>
        </p:txBody>
      </p:sp>
      <p:sp>
        <p:nvSpPr>
          <p:cNvPr id="10" name="Text Placeholder 5">
            <a:extLst>
              <a:ext uri="{FF2B5EF4-FFF2-40B4-BE49-F238E27FC236}">
                <a16:creationId xmlns:a16="http://schemas.microsoft.com/office/drawing/2014/main" id="{CF9EB770-BCDE-4AF8-AC34-0C13A43E5F37}"/>
              </a:ext>
            </a:extLst>
          </p:cNvPr>
          <p:cNvSpPr txBox="1">
            <a:spLocks/>
          </p:cNvSpPr>
          <p:nvPr/>
        </p:nvSpPr>
        <p:spPr>
          <a:xfrm>
            <a:off x="6674633" y="5164972"/>
            <a:ext cx="3189133" cy="861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Managed by product teams</a:t>
            </a:r>
          </a:p>
        </p:txBody>
      </p:sp>
      <p:sp>
        <p:nvSpPr>
          <p:cNvPr id="22" name="Rectangle 21">
            <a:extLst>
              <a:ext uri="{FF2B5EF4-FFF2-40B4-BE49-F238E27FC236}">
                <a16:creationId xmlns:a16="http://schemas.microsoft.com/office/drawing/2014/main" id="{76B19C99-1C4B-4389-9E22-4BF701CE017C}"/>
              </a:ext>
            </a:extLst>
          </p:cNvPr>
          <p:cNvSpPr/>
          <p:nvPr/>
        </p:nvSpPr>
        <p:spPr bwMode="auto">
          <a:xfrm>
            <a:off x="6685988" y="1790990"/>
            <a:ext cx="1645781"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40CA47D6-540E-4F3B-B33F-BDB37A8102AB}"/>
              </a:ext>
            </a:extLst>
          </p:cNvPr>
          <p:cNvSpPr/>
          <p:nvPr/>
        </p:nvSpPr>
        <p:spPr bwMode="auto">
          <a:xfrm>
            <a:off x="6676696" y="2681639"/>
            <a:ext cx="165507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950345DD-7B22-4CCE-A138-503E462BD68C}"/>
              </a:ext>
            </a:extLst>
          </p:cNvPr>
          <p:cNvSpPr/>
          <p:nvPr/>
        </p:nvSpPr>
        <p:spPr bwMode="auto">
          <a:xfrm>
            <a:off x="6676696" y="3572288"/>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A58BCA3E-21B3-4C28-B567-258612749FA1}"/>
              </a:ext>
            </a:extLst>
          </p:cNvPr>
          <p:cNvSpPr/>
          <p:nvPr/>
        </p:nvSpPr>
        <p:spPr bwMode="auto">
          <a:xfrm>
            <a:off x="6676696" y="4462937"/>
            <a:ext cx="1655073" cy="541687"/>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82863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F587D16-B568-4017-B23B-1A0BA039B403}"/>
              </a:ext>
            </a:extLst>
          </p:cNvPr>
          <p:cNvGrpSpPr/>
          <p:nvPr/>
        </p:nvGrpSpPr>
        <p:grpSpPr>
          <a:xfrm>
            <a:off x="9304118" y="1178677"/>
            <a:ext cx="2175651" cy="4968257"/>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cs typeface="Segoe UI"/>
              </a:rPr>
              <a:t>De-coupled API deployment</a:t>
            </a:r>
            <a:endParaRPr lang="en-US"/>
          </a:p>
        </p:txBody>
      </p:sp>
      <p:sp>
        <p:nvSpPr>
          <p:cNvPr id="4" name="Rectangle 3">
            <a:extLst>
              <a:ext uri="{FF2B5EF4-FFF2-40B4-BE49-F238E27FC236}">
                <a16:creationId xmlns:a16="http://schemas.microsoft.com/office/drawing/2014/main" id="{AA3FC834-AA7C-4EBC-9891-47FA52F92BC1}"/>
              </a:ext>
            </a:extLst>
          </p:cNvPr>
          <p:cNvSpPr/>
          <p:nvPr/>
        </p:nvSpPr>
        <p:spPr bwMode="auto">
          <a:xfrm>
            <a:off x="9565074" y="2304404"/>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9565073" y="3195053"/>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9565072" y="408570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9565072" y="4976349"/>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Text Placeholder 5">
            <a:extLst>
              <a:ext uri="{FF2B5EF4-FFF2-40B4-BE49-F238E27FC236}">
                <a16:creationId xmlns:a16="http://schemas.microsoft.com/office/drawing/2014/main" id="{BCFCA73F-F93A-41AE-AA36-801F0F5AC9D7}"/>
              </a:ext>
            </a:extLst>
          </p:cNvPr>
          <p:cNvSpPr txBox="1">
            <a:spLocks/>
          </p:cNvSpPr>
          <p:nvPr/>
        </p:nvSpPr>
        <p:spPr>
          <a:xfrm>
            <a:off x="586390" y="1434370"/>
            <a:ext cx="4981897"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Pros</a:t>
            </a:r>
            <a:endParaRPr lang="en-US" b="1"/>
          </a:p>
          <a:p>
            <a:pPr marL="457200" indent="-457200"/>
            <a:r>
              <a:rPr lang="en-US">
                <a:cs typeface="Segoe UI"/>
              </a:rPr>
              <a:t>Lower risk</a:t>
            </a:r>
            <a:endParaRPr lang="en-US"/>
          </a:p>
          <a:p>
            <a:pPr marL="457200" indent="-457200"/>
            <a:r>
              <a:rPr lang="en-US">
                <a:cs typeface="Segoe UI"/>
              </a:rPr>
              <a:t>Faster deployment</a:t>
            </a:r>
            <a:endParaRPr lang="en-US"/>
          </a:p>
        </p:txBody>
      </p:sp>
      <p:sp>
        <p:nvSpPr>
          <p:cNvPr id="2" name="Rectangle 1">
            <a:extLst>
              <a:ext uri="{FF2B5EF4-FFF2-40B4-BE49-F238E27FC236}">
                <a16:creationId xmlns:a16="http://schemas.microsoft.com/office/drawing/2014/main" id="{186A489D-5230-4B0A-A0DB-CDCFD1B2198B}"/>
              </a:ext>
            </a:extLst>
          </p:cNvPr>
          <p:cNvSpPr/>
          <p:nvPr/>
        </p:nvSpPr>
        <p:spPr bwMode="auto">
          <a:xfrm>
            <a:off x="5937205" y="2154453"/>
            <a:ext cx="1671070" cy="3618094"/>
          </a:xfrm>
          <a:prstGeom prst="rect">
            <a:avLst/>
          </a:prstGeom>
          <a:solidFill>
            <a:schemeClr val="bg1">
              <a:lumMod val="65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185EEB1-6F84-4227-9EB3-C6D7B9F3D502}"/>
              </a:ext>
            </a:extLst>
          </p:cNvPr>
          <p:cNvSpPr/>
          <p:nvPr/>
        </p:nvSpPr>
        <p:spPr bwMode="auto">
          <a:xfrm>
            <a:off x="6066801" y="2353114"/>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A3831A73-B0D7-49DD-939F-5A2AF1A0834E}"/>
              </a:ext>
            </a:extLst>
          </p:cNvPr>
          <p:cNvSpPr/>
          <p:nvPr/>
        </p:nvSpPr>
        <p:spPr bwMode="auto">
          <a:xfrm>
            <a:off x="6066800" y="3243762"/>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5AF73291-F1A3-4216-BBF5-65DEB7198466}"/>
              </a:ext>
            </a:extLst>
          </p:cNvPr>
          <p:cNvSpPr/>
          <p:nvPr/>
        </p:nvSpPr>
        <p:spPr bwMode="auto">
          <a:xfrm>
            <a:off x="6066799" y="413441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14D98320-8DDE-426D-8A1F-5C522DFDE8FB}"/>
              </a:ext>
            </a:extLst>
          </p:cNvPr>
          <p:cNvSpPr/>
          <p:nvPr/>
        </p:nvSpPr>
        <p:spPr bwMode="auto">
          <a:xfrm>
            <a:off x="6066799" y="5025059"/>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44EFAB40-4D67-4262-8886-29CE04B2A36D}"/>
              </a:ext>
            </a:extLst>
          </p:cNvPr>
          <p:cNvSpPr txBox="1"/>
          <p:nvPr/>
        </p:nvSpPr>
        <p:spPr>
          <a:xfrm>
            <a:off x="5965585" y="1882464"/>
            <a:ext cx="149999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gradFill>
                  <a:gsLst>
                    <a:gs pos="2917">
                      <a:schemeClr val="tx1"/>
                    </a:gs>
                    <a:gs pos="30000">
                      <a:schemeClr val="tx1"/>
                    </a:gs>
                  </a:gsLst>
                  <a:lin ang="5400000" scaled="0"/>
                </a:gradFill>
                <a:cs typeface="Segoe UI"/>
              </a:rPr>
              <a:t>APIM Repo</a:t>
            </a:r>
          </a:p>
        </p:txBody>
      </p:sp>
      <p:cxnSp>
        <p:nvCxnSpPr>
          <p:cNvPr id="7" name="Straight Arrow Connector 6">
            <a:extLst>
              <a:ext uri="{FF2B5EF4-FFF2-40B4-BE49-F238E27FC236}">
                <a16:creationId xmlns:a16="http://schemas.microsoft.com/office/drawing/2014/main" id="{9CBA4F10-BF53-4102-8B98-3746040753CC}"/>
              </a:ext>
            </a:extLst>
          </p:cNvPr>
          <p:cNvCxnSpPr>
            <a:cxnSpLocks/>
          </p:cNvCxnSpPr>
          <p:nvPr/>
        </p:nvCxnSpPr>
        <p:spPr>
          <a:xfrm flipV="1">
            <a:off x="7493337" y="3480767"/>
            <a:ext cx="2001604" cy="12558"/>
          </a:xfrm>
          <a:prstGeom prst="straightConnector1">
            <a:avLst/>
          </a:prstGeom>
          <a:ln w="15875">
            <a:solidFill>
              <a:schemeClr val="accent3"/>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ext Placeholder 5">
            <a:extLst>
              <a:ext uri="{FF2B5EF4-FFF2-40B4-BE49-F238E27FC236}">
                <a16:creationId xmlns:a16="http://schemas.microsoft.com/office/drawing/2014/main" id="{A7E8CC88-138C-4AEA-B095-5E8C33EC59F9}"/>
              </a:ext>
            </a:extLst>
          </p:cNvPr>
          <p:cNvSpPr txBox="1">
            <a:spLocks/>
          </p:cNvSpPr>
          <p:nvPr/>
        </p:nvSpPr>
        <p:spPr>
          <a:xfrm>
            <a:off x="586389" y="3900087"/>
            <a:ext cx="4981897" cy="183434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cs typeface="Segoe UI"/>
              </a:rPr>
              <a:t>Cons</a:t>
            </a:r>
            <a:endParaRPr lang="en-US"/>
          </a:p>
          <a:p>
            <a:pPr marL="457200" indent="-457200"/>
            <a:r>
              <a:rPr lang="en-US">
                <a:cs typeface="Segoe UI"/>
              </a:rPr>
              <a:t>2 Swagger files </a:t>
            </a:r>
            <a:br>
              <a:rPr lang="en-US">
                <a:cs typeface="Segoe UI"/>
              </a:rPr>
            </a:br>
            <a:r>
              <a:rPr lang="en-US" sz="2400">
                <a:cs typeface="Segoe UI"/>
              </a:rPr>
              <a:t>(APIM Repo + Application Repo)</a:t>
            </a:r>
            <a:endParaRPr lang="en-US" sz="2400"/>
          </a:p>
          <a:p>
            <a:pPr marL="457200" indent="-457200"/>
            <a:r>
              <a:rPr lang="en-US">
                <a:cs typeface="Segoe UI"/>
              </a:rPr>
              <a:t>APIs in separate repository</a:t>
            </a:r>
            <a:endParaRPr lang="en-US"/>
          </a:p>
        </p:txBody>
      </p:sp>
    </p:spTree>
    <p:extLst>
      <p:ext uri="{BB962C8B-B14F-4D97-AF65-F5344CB8AC3E}">
        <p14:creationId xmlns:p14="http://schemas.microsoft.com/office/powerpoint/2010/main" val="261187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CDA8743-8BBF-48B3-8589-63CB4ADEC2FC}"/>
              </a:ext>
            </a:extLst>
          </p:cNvPr>
          <p:cNvSpPr/>
          <p:nvPr/>
        </p:nvSpPr>
        <p:spPr bwMode="auto">
          <a:xfrm>
            <a:off x="5641001" y="4912166"/>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5" name="Rectangle 34">
            <a:extLst>
              <a:ext uri="{FF2B5EF4-FFF2-40B4-BE49-F238E27FC236}">
                <a16:creationId xmlns:a16="http://schemas.microsoft.com/office/drawing/2014/main" id="{07CE77EF-45B9-4AA1-B7A6-F65F7CEE77DE}"/>
              </a:ext>
            </a:extLst>
          </p:cNvPr>
          <p:cNvSpPr/>
          <p:nvPr/>
        </p:nvSpPr>
        <p:spPr bwMode="auto">
          <a:xfrm>
            <a:off x="5641001" y="4021517"/>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4" name="Rectangle 33">
            <a:extLst>
              <a:ext uri="{FF2B5EF4-FFF2-40B4-BE49-F238E27FC236}">
                <a16:creationId xmlns:a16="http://schemas.microsoft.com/office/drawing/2014/main" id="{BB0D8B83-9105-4EF9-AA05-9C53958940B6}"/>
              </a:ext>
            </a:extLst>
          </p:cNvPr>
          <p:cNvSpPr/>
          <p:nvPr/>
        </p:nvSpPr>
        <p:spPr bwMode="auto">
          <a:xfrm>
            <a:off x="5641001" y="3130868"/>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85427D72-197E-4DEC-A5DC-ED8E7C94FE9B}"/>
              </a:ext>
            </a:extLst>
          </p:cNvPr>
          <p:cNvSpPr/>
          <p:nvPr/>
        </p:nvSpPr>
        <p:spPr bwMode="auto">
          <a:xfrm>
            <a:off x="5641001" y="2240218"/>
            <a:ext cx="3514333" cy="808881"/>
          </a:xfrm>
          <a:prstGeom prst="rect">
            <a:avLst/>
          </a:prstGeom>
          <a:solidFill>
            <a:schemeClr val="bg2">
              <a:lumMod val="7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grpSp>
        <p:nvGrpSpPr>
          <p:cNvPr id="5" name="Group 4">
            <a:extLst>
              <a:ext uri="{FF2B5EF4-FFF2-40B4-BE49-F238E27FC236}">
                <a16:creationId xmlns:a16="http://schemas.microsoft.com/office/drawing/2014/main" id="{3F587D16-B568-4017-B23B-1A0BA039B403}"/>
              </a:ext>
            </a:extLst>
          </p:cNvPr>
          <p:cNvGrpSpPr/>
          <p:nvPr/>
        </p:nvGrpSpPr>
        <p:grpSpPr>
          <a:xfrm>
            <a:off x="9747743" y="1462931"/>
            <a:ext cx="2175651" cy="4563278"/>
            <a:chOff x="1598020" y="952711"/>
            <a:chExt cx="2175651" cy="4968257"/>
          </a:xfrm>
          <a:noFill/>
        </p:grpSpPr>
        <p:sp>
          <p:nvSpPr>
            <p:cNvPr id="22" name="Rectangle 21">
              <a:extLst>
                <a:ext uri="{FF2B5EF4-FFF2-40B4-BE49-F238E27FC236}">
                  <a16:creationId xmlns:a16="http://schemas.microsoft.com/office/drawing/2014/main" id="{27BBE895-F013-4D07-814C-633C8F8EFAE5}"/>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23" name="Group 22">
              <a:extLst>
                <a:ext uri="{FF2B5EF4-FFF2-40B4-BE49-F238E27FC236}">
                  <a16:creationId xmlns:a16="http://schemas.microsoft.com/office/drawing/2014/main" id="{57B95A98-A029-4E90-8CF1-E980EEC227E7}"/>
                </a:ext>
              </a:extLst>
            </p:cNvPr>
            <p:cNvGrpSpPr/>
            <p:nvPr/>
          </p:nvGrpSpPr>
          <p:grpSpPr>
            <a:xfrm>
              <a:off x="3361196" y="952711"/>
              <a:ext cx="412475" cy="410460"/>
              <a:chOff x="8828176" y="3136726"/>
              <a:chExt cx="412475" cy="410460"/>
            </a:xfrm>
            <a:grpFill/>
          </p:grpSpPr>
          <p:sp>
            <p:nvSpPr>
              <p:cNvPr id="24" name="Rectangle 23">
                <a:extLst>
                  <a:ext uri="{FF2B5EF4-FFF2-40B4-BE49-F238E27FC236}">
                    <a16:creationId xmlns:a16="http://schemas.microsoft.com/office/drawing/2014/main" id="{86794D99-C510-4278-B21E-F30C4B0D4DE7}"/>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EDAEBC9-824A-4D56-9A6A-D5E0EDE81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grpSp>
      <p:sp>
        <p:nvSpPr>
          <p:cNvPr id="8" name="Title 1">
            <a:extLst>
              <a:ext uri="{FF2B5EF4-FFF2-40B4-BE49-F238E27FC236}">
                <a16:creationId xmlns:a16="http://schemas.microsoft.com/office/drawing/2014/main" id="{ADF0C529-5AB0-4AD0-A638-9FE192F67E6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cs typeface="Segoe UI"/>
              </a:rPr>
              <a:t>API artifacts inside application repositories</a:t>
            </a:r>
            <a:endParaRPr lang="en-US" dirty="0"/>
          </a:p>
        </p:txBody>
      </p:sp>
      <p:sp>
        <p:nvSpPr>
          <p:cNvPr id="4" name="Rectangle 3">
            <a:extLst>
              <a:ext uri="{FF2B5EF4-FFF2-40B4-BE49-F238E27FC236}">
                <a16:creationId xmlns:a16="http://schemas.microsoft.com/office/drawing/2014/main" id="{AA3FC834-AA7C-4EBC-9891-47FA52F92BC1}"/>
              </a:ext>
            </a:extLst>
          </p:cNvPr>
          <p:cNvSpPr/>
          <p:nvPr/>
        </p:nvSpPr>
        <p:spPr bwMode="auto">
          <a:xfrm>
            <a:off x="10008699" y="239149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53A610E-8844-40E8-8F51-DB9F650FF184}"/>
              </a:ext>
            </a:extLst>
          </p:cNvPr>
          <p:cNvSpPr/>
          <p:nvPr/>
        </p:nvSpPr>
        <p:spPr bwMode="auto">
          <a:xfrm>
            <a:off x="10008698" y="3282146"/>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36A38CC5-9D6A-47D0-B034-D0F9EDAB959B}"/>
              </a:ext>
            </a:extLst>
          </p:cNvPr>
          <p:cNvSpPr/>
          <p:nvPr/>
        </p:nvSpPr>
        <p:spPr bwMode="auto">
          <a:xfrm>
            <a:off x="10008697" y="4172793"/>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C28BC3AD-6EF4-4334-9520-5D214B912683}"/>
              </a:ext>
            </a:extLst>
          </p:cNvPr>
          <p:cNvSpPr/>
          <p:nvPr/>
        </p:nvSpPr>
        <p:spPr bwMode="auto">
          <a:xfrm>
            <a:off x="10008697" y="5063442"/>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7EC7DF0-CA7B-46C4-B7BD-2F371EAF337C}"/>
              </a:ext>
            </a:extLst>
          </p:cNvPr>
          <p:cNvSpPr/>
          <p:nvPr/>
        </p:nvSpPr>
        <p:spPr bwMode="auto">
          <a:xfrm>
            <a:off x="7573638" y="2388662"/>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W</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CC2BBB66-E59B-4604-AFEF-025B3CF076A2}"/>
              </a:ext>
            </a:extLst>
          </p:cNvPr>
          <p:cNvSpPr/>
          <p:nvPr/>
        </p:nvSpPr>
        <p:spPr bwMode="auto">
          <a:xfrm>
            <a:off x="7573636" y="4169958"/>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79D01CD6-6B8A-4F47-817B-2686C490F89B}"/>
              </a:ext>
            </a:extLst>
          </p:cNvPr>
          <p:cNvSpPr/>
          <p:nvPr/>
        </p:nvSpPr>
        <p:spPr bwMode="auto">
          <a:xfrm>
            <a:off x="7573636" y="5060607"/>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CBA4F10-BF53-4102-8B98-3746040753CC}"/>
              </a:ext>
            </a:extLst>
          </p:cNvPr>
          <p:cNvCxnSpPr>
            <a:cxnSpLocks/>
            <a:stCxn id="29" idx="3"/>
            <a:endCxn id="18" idx="1"/>
          </p:cNvCxnSpPr>
          <p:nvPr/>
        </p:nvCxnSpPr>
        <p:spPr>
          <a:xfrm>
            <a:off x="8987101" y="3550154"/>
            <a:ext cx="1021597" cy="2836"/>
          </a:xfrm>
          <a:prstGeom prst="straightConnector1">
            <a:avLst/>
          </a:prstGeom>
          <a:ln w="15875">
            <a:solidFill>
              <a:schemeClr val="accent3"/>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B28FE37-C0A6-4858-819C-BC6337489F61}"/>
              </a:ext>
            </a:extLst>
          </p:cNvPr>
          <p:cNvSpPr/>
          <p:nvPr/>
        </p:nvSpPr>
        <p:spPr bwMode="auto">
          <a:xfrm>
            <a:off x="5741472" y="2395632"/>
            <a:ext cx="174335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W</a:t>
            </a:r>
            <a:endPar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B65DF04E-652B-4227-B578-9D0585F0431F}"/>
              </a:ext>
            </a:extLst>
          </p:cNvPr>
          <p:cNvSpPr/>
          <p:nvPr/>
        </p:nvSpPr>
        <p:spPr bwMode="auto">
          <a:xfrm>
            <a:off x="5755410" y="3281617"/>
            <a:ext cx="1696890" cy="546333"/>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solidFill>
                  <a:srgbClr val="1A1A1A"/>
                </a:solidFill>
                <a:latin typeface="Segoe UI"/>
              </a:rPr>
              <a:t>Application X</a:t>
            </a:r>
            <a:endParaRPr lang="en-US">
              <a:ea typeface="+mn-ea"/>
              <a:cs typeface="+mn-cs"/>
            </a:endParaRPr>
          </a:p>
        </p:txBody>
      </p:sp>
      <p:sp>
        <p:nvSpPr>
          <p:cNvPr id="28" name="Rectangle 27">
            <a:extLst>
              <a:ext uri="{FF2B5EF4-FFF2-40B4-BE49-F238E27FC236}">
                <a16:creationId xmlns:a16="http://schemas.microsoft.com/office/drawing/2014/main" id="{CDC5CCCE-A6DA-40AB-83A0-23BF45BCB83B}"/>
              </a:ext>
            </a:extLst>
          </p:cNvPr>
          <p:cNvSpPr/>
          <p:nvPr/>
        </p:nvSpPr>
        <p:spPr bwMode="auto">
          <a:xfrm>
            <a:off x="5746118" y="4169959"/>
            <a:ext cx="169224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40DAAF33-C9D0-48E8-A010-71D162D23224}"/>
              </a:ext>
            </a:extLst>
          </p:cNvPr>
          <p:cNvSpPr/>
          <p:nvPr/>
        </p:nvSpPr>
        <p:spPr bwMode="auto">
          <a:xfrm>
            <a:off x="5746118" y="5060609"/>
            <a:ext cx="1692243"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rPr>
              <a:t>Application Z</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6A9B8E1D-2FBA-4857-B5FF-D52394B59276}"/>
              </a:ext>
            </a:extLst>
          </p:cNvPr>
          <p:cNvSpPr/>
          <p:nvPr/>
        </p:nvSpPr>
        <p:spPr bwMode="auto">
          <a:xfrm>
            <a:off x="7573637" y="3279310"/>
            <a:ext cx="1413464" cy="541687"/>
          </a:xfrm>
          <a:prstGeom prst="rect">
            <a:avLst/>
          </a:prstGeom>
          <a:solidFill>
            <a:schemeClr val="bg1"/>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16FCFFD3-B510-4F7B-853B-1820F2530FFA}"/>
              </a:ext>
            </a:extLst>
          </p:cNvPr>
          <p:cNvSpPr txBox="1"/>
          <p:nvPr/>
        </p:nvSpPr>
        <p:spPr>
          <a:xfrm>
            <a:off x="4706902" y="2537983"/>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W</a:t>
            </a:r>
          </a:p>
        </p:txBody>
      </p:sp>
      <p:sp>
        <p:nvSpPr>
          <p:cNvPr id="40" name="TextBox 39">
            <a:extLst>
              <a:ext uri="{FF2B5EF4-FFF2-40B4-BE49-F238E27FC236}">
                <a16:creationId xmlns:a16="http://schemas.microsoft.com/office/drawing/2014/main" id="{842936E2-CA41-4F62-B420-60505EE03368}"/>
              </a:ext>
            </a:extLst>
          </p:cNvPr>
          <p:cNvSpPr txBox="1"/>
          <p:nvPr/>
        </p:nvSpPr>
        <p:spPr>
          <a:xfrm>
            <a:off x="4716195" y="3430080"/>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X</a:t>
            </a:r>
          </a:p>
        </p:txBody>
      </p:sp>
      <p:sp>
        <p:nvSpPr>
          <p:cNvPr id="42" name="TextBox 41">
            <a:extLst>
              <a:ext uri="{FF2B5EF4-FFF2-40B4-BE49-F238E27FC236}">
                <a16:creationId xmlns:a16="http://schemas.microsoft.com/office/drawing/2014/main" id="{7B330F2B-1B52-4F08-AE19-9DB9A9E51E88}"/>
              </a:ext>
            </a:extLst>
          </p:cNvPr>
          <p:cNvSpPr txBox="1"/>
          <p:nvPr/>
        </p:nvSpPr>
        <p:spPr>
          <a:xfrm>
            <a:off x="4716194" y="4303592"/>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Y</a:t>
            </a:r>
          </a:p>
        </p:txBody>
      </p:sp>
      <p:sp>
        <p:nvSpPr>
          <p:cNvPr id="43" name="TextBox 42">
            <a:extLst>
              <a:ext uri="{FF2B5EF4-FFF2-40B4-BE49-F238E27FC236}">
                <a16:creationId xmlns:a16="http://schemas.microsoft.com/office/drawing/2014/main" id="{EEA17864-943F-4410-BEB2-F50A63D68C81}"/>
              </a:ext>
            </a:extLst>
          </p:cNvPr>
          <p:cNvSpPr txBox="1"/>
          <p:nvPr/>
        </p:nvSpPr>
        <p:spPr>
          <a:xfrm>
            <a:off x="4716195" y="5195690"/>
            <a:ext cx="7684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dirty="0">
                <a:gradFill>
                  <a:gsLst>
                    <a:gs pos="2917">
                      <a:schemeClr val="tx1"/>
                    </a:gs>
                    <a:gs pos="30000">
                      <a:schemeClr val="tx1"/>
                    </a:gs>
                  </a:gsLst>
                  <a:lin ang="5400000" scaled="0"/>
                </a:gradFill>
                <a:cs typeface="Segoe UI"/>
              </a:rPr>
              <a:t>Repo Z</a:t>
            </a:r>
          </a:p>
        </p:txBody>
      </p:sp>
      <p:sp>
        <p:nvSpPr>
          <p:cNvPr id="38" name="TextBox 37">
            <a:extLst>
              <a:ext uri="{FF2B5EF4-FFF2-40B4-BE49-F238E27FC236}">
                <a16:creationId xmlns:a16="http://schemas.microsoft.com/office/drawing/2014/main" id="{8851B93D-4DB8-6344-9B94-D0D1488A8878}"/>
              </a:ext>
            </a:extLst>
          </p:cNvPr>
          <p:cNvSpPr txBox="1"/>
          <p:nvPr/>
        </p:nvSpPr>
        <p:spPr>
          <a:xfrm>
            <a:off x="5689004" y="1842222"/>
            <a:ext cx="35143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cs typeface="Segoe UI"/>
              </a:rPr>
              <a:t>APIs inside application repos</a:t>
            </a:r>
          </a:p>
        </p:txBody>
      </p:sp>
      <p:sp>
        <p:nvSpPr>
          <p:cNvPr id="39" name="Text Placeholder 5">
            <a:extLst>
              <a:ext uri="{FF2B5EF4-FFF2-40B4-BE49-F238E27FC236}">
                <a16:creationId xmlns:a16="http://schemas.microsoft.com/office/drawing/2014/main" id="{3EFF59DC-54A6-A44F-8BE2-DE8CF3F5C42B}"/>
              </a:ext>
            </a:extLst>
          </p:cNvPr>
          <p:cNvSpPr txBox="1">
            <a:spLocks/>
          </p:cNvSpPr>
          <p:nvPr/>
        </p:nvSpPr>
        <p:spPr>
          <a:xfrm>
            <a:off x="586390" y="1434370"/>
            <a:ext cx="3845107" cy="18959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cs typeface="Segoe UI"/>
              </a:rPr>
              <a:t>Pros</a:t>
            </a:r>
            <a:endParaRPr lang="en-US" b="1" dirty="0"/>
          </a:p>
          <a:p>
            <a:r>
              <a:rPr lang="en-US" dirty="0">
                <a:cs typeface="Segoe UI"/>
              </a:rPr>
              <a:t>Great for autonomous teams</a:t>
            </a:r>
          </a:p>
          <a:p>
            <a:r>
              <a:rPr lang="en-US" dirty="0">
                <a:cs typeface="Segoe UI"/>
              </a:rPr>
              <a:t>Flexible</a:t>
            </a:r>
            <a:endParaRPr lang="en-US" dirty="0"/>
          </a:p>
        </p:txBody>
      </p:sp>
      <p:sp>
        <p:nvSpPr>
          <p:cNvPr id="41" name="Text Placeholder 5">
            <a:extLst>
              <a:ext uri="{FF2B5EF4-FFF2-40B4-BE49-F238E27FC236}">
                <a16:creationId xmlns:a16="http://schemas.microsoft.com/office/drawing/2014/main" id="{45FEDADF-11D3-9440-83EE-3CE0C8AB1E41}"/>
              </a:ext>
            </a:extLst>
          </p:cNvPr>
          <p:cNvSpPr txBox="1">
            <a:spLocks/>
          </p:cNvSpPr>
          <p:nvPr/>
        </p:nvSpPr>
        <p:spPr>
          <a:xfrm>
            <a:off x="586390" y="3900087"/>
            <a:ext cx="3845107" cy="232679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cs typeface="Segoe UI"/>
              </a:rPr>
              <a:t>Cons</a:t>
            </a:r>
          </a:p>
          <a:p>
            <a:r>
              <a:rPr lang="en-US" dirty="0"/>
              <a:t>Harder to keep under control</a:t>
            </a:r>
          </a:p>
          <a:p>
            <a:r>
              <a:rPr lang="en-US" dirty="0"/>
              <a:t>More complicated CI/CD setup</a:t>
            </a:r>
          </a:p>
        </p:txBody>
      </p:sp>
    </p:spTree>
    <p:extLst>
      <p:ext uri="{BB962C8B-B14F-4D97-AF65-F5344CB8AC3E}">
        <p14:creationId xmlns:p14="http://schemas.microsoft.com/office/powerpoint/2010/main" val="15974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Deployments</a:t>
            </a:r>
            <a:endParaRPr lang="en-US" dirty="0"/>
          </a:p>
        </p:txBody>
      </p:sp>
    </p:spTree>
    <p:extLst>
      <p:ext uri="{BB962C8B-B14F-4D97-AF65-F5344CB8AC3E}">
        <p14:creationId xmlns:p14="http://schemas.microsoft.com/office/powerpoint/2010/main" val="265979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7F24-C6BB-4794-ACC6-7769D6521830}"/>
              </a:ext>
            </a:extLst>
          </p:cNvPr>
          <p:cNvSpPr>
            <a:spLocks noGrp="1"/>
          </p:cNvSpPr>
          <p:nvPr>
            <p:ph type="title"/>
          </p:nvPr>
        </p:nvSpPr>
        <p:spPr>
          <a:xfrm>
            <a:off x="588263" y="866287"/>
            <a:ext cx="11018520" cy="553998"/>
          </a:xfrm>
        </p:spPr>
        <p:txBody>
          <a:bodyPr/>
          <a:lstStyle/>
          <a:p>
            <a:r>
              <a:rPr lang="en-US" err="1">
                <a:cs typeface="Segoe UI"/>
              </a:rPr>
              <a:t>Vipps</a:t>
            </a:r>
            <a:r>
              <a:rPr lang="en-US">
                <a:cs typeface="Segoe UI"/>
              </a:rPr>
              <a:t> is mobile payments</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66D27A1E-67E7-4F8A-A7CA-013FFEB9C0C5}"/>
              </a:ext>
            </a:extLst>
          </p:cNvPr>
          <p:cNvPicPr>
            <a:picLocks noGrp="1" noChangeAspect="1"/>
          </p:cNvPicPr>
          <p:nvPr>
            <p:ph type="pic" sz="quarter" idx="11"/>
          </p:nvPr>
        </p:nvPicPr>
        <p:blipFill rotWithShape="1">
          <a:blip r:embed="rId3"/>
          <a:srcRect l="23977" t="29391" r="6250" b="12055"/>
          <a:stretch/>
        </p:blipFill>
        <p:spPr>
          <a:xfrm>
            <a:off x="69273" y="1856509"/>
            <a:ext cx="12053465" cy="5002562"/>
          </a:xfrm>
          <a:prstGeom prst="rect">
            <a:avLst/>
          </a:prstGeom>
        </p:spPr>
      </p:pic>
    </p:spTree>
    <p:extLst>
      <p:ext uri="{BB962C8B-B14F-4D97-AF65-F5344CB8AC3E}">
        <p14:creationId xmlns:p14="http://schemas.microsoft.com/office/powerpoint/2010/main" val="36507213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Tree>
    <p:extLst>
      <p:ext uri="{BB962C8B-B14F-4D97-AF65-F5344CB8AC3E}">
        <p14:creationId xmlns:p14="http://schemas.microsoft.com/office/powerpoint/2010/main" val="34001259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95C01A-FE78-421D-9699-61EF14809AAF}"/>
              </a:ext>
            </a:extLst>
          </p:cNvPr>
          <p:cNvSpPr/>
          <p:nvPr/>
        </p:nvSpPr>
        <p:spPr bwMode="auto">
          <a:xfrm>
            <a:off x="6343470" y="3698925"/>
            <a:ext cx="5204360" cy="299752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8110ED4-DC66-44DD-8046-EB370E832A0C}"/>
              </a:ext>
            </a:extLst>
          </p:cNvPr>
          <p:cNvSpPr/>
          <p:nvPr/>
        </p:nvSpPr>
        <p:spPr bwMode="auto">
          <a:xfrm>
            <a:off x="6343470" y="722862"/>
            <a:ext cx="5209308" cy="231051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9" name="TextBox 8">
            <a:extLst>
              <a:ext uri="{FF2B5EF4-FFF2-40B4-BE49-F238E27FC236}">
                <a16:creationId xmlns:a16="http://schemas.microsoft.com/office/drawing/2014/main" id="{7710DA48-2FA8-493F-8254-B3F88B7944AC}"/>
              </a:ext>
            </a:extLst>
          </p:cNvPr>
          <p:cNvSpPr txBox="1"/>
          <p:nvPr/>
        </p:nvSpPr>
        <p:spPr>
          <a:xfrm>
            <a:off x="6575733" y="865681"/>
            <a:ext cx="494393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payments</a:t>
            </a:r>
          </a:p>
          <a:p>
            <a:r>
              <a:rPr lang="en-US" sz="1800">
                <a:solidFill>
                  <a:schemeClr val="bg1"/>
                </a:solidFill>
                <a:latin typeface="Consolas"/>
              </a:rPr>
              <a:t>          payments-</a:t>
            </a:r>
            <a:r>
              <a:rPr lang="en-US" sz="1800" err="1">
                <a:solidFill>
                  <a:schemeClr val="bg1"/>
                </a:solidFill>
                <a:latin typeface="Consolas"/>
              </a:rPr>
              <a:t>arm.json</a:t>
            </a:r>
          </a:p>
          <a:p>
            <a:r>
              <a:rPr lang="en-US" sz="1800">
                <a:solidFill>
                  <a:schemeClr val="bg1"/>
                </a:solidFill>
                <a:latin typeface="Consolas"/>
              </a:rPr>
              <a:t>          payments.policy.xml</a:t>
            </a:r>
          </a:p>
          <a:p>
            <a:r>
              <a:rPr lang="en-US" sz="1800">
                <a:solidFill>
                  <a:schemeClr val="bg1"/>
                </a:solidFill>
                <a:latin typeface="Consolas"/>
              </a:rPr>
              <a:t>          payments.swagger.json</a:t>
            </a:r>
          </a:p>
        </p:txBody>
      </p:sp>
      <p:sp>
        <p:nvSpPr>
          <p:cNvPr id="10" name="TextBox 9">
            <a:extLst>
              <a:ext uri="{FF2B5EF4-FFF2-40B4-BE49-F238E27FC236}">
                <a16:creationId xmlns:a16="http://schemas.microsoft.com/office/drawing/2014/main" id="{6B3FC304-6E38-43FC-98D1-157A83DE5CB7}"/>
              </a:ext>
            </a:extLst>
          </p:cNvPr>
          <p:cNvSpPr txBox="1"/>
          <p:nvPr/>
        </p:nvSpPr>
        <p:spPr>
          <a:xfrm>
            <a:off x="6551373" y="3773611"/>
            <a:ext cx="4879994"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invoice</a:t>
            </a:r>
          </a:p>
          <a:p>
            <a:r>
              <a:rPr lang="en-US" sz="1800">
                <a:solidFill>
                  <a:schemeClr val="bg1"/>
                </a:solidFill>
                <a:latin typeface="Consolas"/>
              </a:rPr>
              <a:t>        + </a:t>
            </a:r>
            <a:r>
              <a:rPr lang="en-US" sz="1800">
                <a:solidFill>
                  <a:schemeClr val="tx2">
                    <a:lumMod val="40000"/>
                    <a:lumOff val="60000"/>
                  </a:schemeClr>
                </a:solidFill>
                <a:latin typeface="Consolas"/>
              </a:rPr>
              <a:t>operation-policies</a:t>
            </a:r>
          </a:p>
          <a:p>
            <a:r>
              <a:rPr lang="en-US" sz="1800">
                <a:solidFill>
                  <a:schemeClr val="bg1"/>
                </a:solidFill>
                <a:latin typeface="Consolas"/>
              </a:rPr>
              <a:t>            get-invoice.policy.xml</a:t>
            </a:r>
          </a:p>
          <a:p>
            <a:r>
              <a:rPr lang="en-US" sz="1800">
                <a:solidFill>
                  <a:schemeClr val="bg1"/>
                </a:solidFill>
                <a:latin typeface="Consolas"/>
              </a:rPr>
              <a:t>            create-invoice.policy.xml</a:t>
            </a:r>
          </a:p>
          <a:p>
            <a:r>
              <a:rPr lang="en-US" sz="1800">
                <a:solidFill>
                  <a:schemeClr val="bg1"/>
                </a:solidFill>
                <a:latin typeface="Consolas"/>
              </a:rPr>
              <a:t>          invoice-</a:t>
            </a:r>
            <a:r>
              <a:rPr lang="en-US" sz="1800" err="1">
                <a:solidFill>
                  <a:schemeClr val="bg1"/>
                </a:solidFill>
                <a:latin typeface="Consolas"/>
              </a:rPr>
              <a:t>arm.json</a:t>
            </a:r>
          </a:p>
          <a:p>
            <a:r>
              <a:rPr lang="en-US" sz="1800">
                <a:solidFill>
                  <a:schemeClr val="bg1"/>
                </a:solidFill>
                <a:latin typeface="Consolas"/>
              </a:rPr>
              <a:t>          invoice.policy.xml</a:t>
            </a:r>
          </a:p>
          <a:p>
            <a:r>
              <a:rPr lang="en-US" sz="1800">
                <a:solidFill>
                  <a:schemeClr val="bg1"/>
                </a:solidFill>
                <a:latin typeface="Consolas"/>
              </a:rPr>
              <a:t>          invoice.swagger.json</a:t>
            </a:r>
          </a:p>
          <a:p>
            <a:endParaRPr lang="en-US" sz="1800">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
        <p:nvSpPr>
          <p:cNvPr id="16" name="TextBox 15">
            <a:extLst>
              <a:ext uri="{FF2B5EF4-FFF2-40B4-BE49-F238E27FC236}">
                <a16:creationId xmlns:a16="http://schemas.microsoft.com/office/drawing/2014/main" id="{D5CC2EBA-EFA0-44A2-B848-440BC8427F8D}"/>
              </a:ext>
            </a:extLst>
          </p:cNvPr>
          <p:cNvSpPr txBox="1"/>
          <p:nvPr/>
        </p:nvSpPr>
        <p:spPr>
          <a:xfrm>
            <a:off x="6343603" y="466837"/>
            <a:ext cx="319080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Payments service repository</a:t>
            </a:r>
          </a:p>
        </p:txBody>
      </p:sp>
      <p:sp>
        <p:nvSpPr>
          <p:cNvPr id="17" name="TextBox 16">
            <a:extLst>
              <a:ext uri="{FF2B5EF4-FFF2-40B4-BE49-F238E27FC236}">
                <a16:creationId xmlns:a16="http://schemas.microsoft.com/office/drawing/2014/main" id="{423966F6-9CA6-433D-A586-EA34A11CC3AD}"/>
              </a:ext>
            </a:extLst>
          </p:cNvPr>
          <p:cNvSpPr txBox="1"/>
          <p:nvPr/>
        </p:nvSpPr>
        <p:spPr>
          <a:xfrm>
            <a:off x="6342080" y="3455842"/>
            <a:ext cx="323343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Invoice service repository</a:t>
            </a:r>
          </a:p>
        </p:txBody>
      </p:sp>
    </p:spTree>
    <p:extLst>
      <p:ext uri="{BB962C8B-B14F-4D97-AF65-F5344CB8AC3E}">
        <p14:creationId xmlns:p14="http://schemas.microsoft.com/office/powerpoint/2010/main" val="16940929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95C01A-FE78-421D-9699-61EF14809AAF}"/>
              </a:ext>
            </a:extLst>
          </p:cNvPr>
          <p:cNvSpPr/>
          <p:nvPr/>
        </p:nvSpPr>
        <p:spPr bwMode="auto">
          <a:xfrm>
            <a:off x="6343470" y="3698925"/>
            <a:ext cx="5204360" cy="299752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8110ED4-DC66-44DD-8046-EB370E832A0C}"/>
              </a:ext>
            </a:extLst>
          </p:cNvPr>
          <p:cNvSpPr/>
          <p:nvPr/>
        </p:nvSpPr>
        <p:spPr bwMode="auto">
          <a:xfrm>
            <a:off x="6343470" y="722862"/>
            <a:ext cx="5209308" cy="231051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62A31D1-7B30-4EE9-8599-7269AB866233}"/>
              </a:ext>
            </a:extLst>
          </p:cNvPr>
          <p:cNvSpPr/>
          <p:nvPr/>
        </p:nvSpPr>
        <p:spPr bwMode="auto">
          <a:xfrm>
            <a:off x="425599" y="697361"/>
            <a:ext cx="5060867" cy="418962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831012B-F949-4D9F-93FF-E09A46D097B4}"/>
              </a:ext>
            </a:extLst>
          </p:cNvPr>
          <p:cNvSpPr txBox="1"/>
          <p:nvPr/>
        </p:nvSpPr>
        <p:spPr>
          <a:xfrm>
            <a:off x="657863" y="857307"/>
            <a:ext cx="498123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rgbClr val="FFFFFF"/>
                </a:solidFill>
                <a:latin typeface="Consolas"/>
              </a:rPr>
              <a:t>+ </a:t>
            </a:r>
            <a:r>
              <a:rPr lang="en-US" sz="1800" err="1">
                <a:solidFill>
                  <a:schemeClr val="tx2">
                    <a:lumMod val="40000"/>
                    <a:lumOff val="60000"/>
                  </a:schemeClr>
                </a:solidFill>
                <a:latin typeface="Consolas"/>
              </a:rPr>
              <a:t>apim</a:t>
            </a:r>
            <a:endParaRPr lang="en-US" sz="1800">
              <a:solidFill>
                <a:schemeClr val="tx2">
                  <a:lumMod val="40000"/>
                  <a:lumOff val="60000"/>
                </a:schemeClr>
              </a:solidFill>
              <a:latin typeface="Consolas"/>
              <a:cs typeface="Segoe UI"/>
            </a:endParaRPr>
          </a:p>
          <a:p>
            <a:r>
              <a:rPr lang="en-US" sz="1800">
                <a:solidFill>
                  <a:srgbClr val="FFFFFF"/>
                </a:solidFill>
                <a:latin typeface="Consolas"/>
              </a:rPr>
              <a:t>  + </a:t>
            </a:r>
            <a:r>
              <a:rPr lang="en-US" sz="1800" err="1">
                <a:solidFill>
                  <a:schemeClr val="tx2">
                    <a:lumMod val="40000"/>
                    <a:lumOff val="60000"/>
                  </a:schemeClr>
                </a:solidFill>
                <a:latin typeface="Consolas"/>
              </a:rPr>
              <a:t>apis</a:t>
            </a:r>
          </a:p>
          <a:p>
            <a:r>
              <a:rPr lang="en-US" sz="1800">
                <a:solidFill>
                  <a:srgbClr val="FFFFFF"/>
                </a:solidFill>
                <a:latin typeface="Consolas"/>
              </a:rPr>
              <a:t>    + </a:t>
            </a:r>
            <a:r>
              <a:rPr lang="en-US" sz="1800">
                <a:solidFill>
                  <a:schemeClr val="tx2">
                    <a:lumMod val="40000"/>
                    <a:lumOff val="60000"/>
                  </a:schemeClr>
                </a:solidFill>
                <a:latin typeface="Consolas"/>
              </a:rPr>
              <a:t>payments</a:t>
            </a:r>
          </a:p>
          <a:p>
            <a:r>
              <a:rPr lang="en-US" sz="1800">
                <a:solidFill>
                  <a:srgbClr val="FFFFFF"/>
                </a:solidFill>
                <a:latin typeface="Consolas"/>
              </a:rPr>
              <a:t>        payments-</a:t>
            </a:r>
            <a:r>
              <a:rPr lang="en-US" sz="1800" err="1">
                <a:solidFill>
                  <a:srgbClr val="FFFFFF"/>
                </a:solidFill>
                <a:latin typeface="Consolas"/>
              </a:rPr>
              <a:t>arm.json</a:t>
            </a:r>
          </a:p>
          <a:p>
            <a:r>
              <a:rPr lang="en-US" sz="1800">
                <a:solidFill>
                  <a:srgbClr val="FFFFFF"/>
                </a:solidFill>
                <a:latin typeface="Consolas"/>
              </a:rPr>
              <a:t>        payments.policy.xml</a:t>
            </a:r>
          </a:p>
          <a:p>
            <a:r>
              <a:rPr lang="en-US" sz="1800">
                <a:solidFill>
                  <a:srgbClr val="FFFFFF"/>
                </a:solidFill>
                <a:latin typeface="Consolas"/>
              </a:rPr>
              <a:t>        </a:t>
            </a:r>
            <a:r>
              <a:rPr lang="en-US" sz="1800" err="1">
                <a:solidFill>
                  <a:srgbClr val="FFFFFF"/>
                </a:solidFill>
                <a:latin typeface="Consolas"/>
              </a:rPr>
              <a:t>payments.swagger.json</a:t>
            </a:r>
          </a:p>
          <a:p>
            <a:r>
              <a:rPr lang="en-US" sz="1800">
                <a:solidFill>
                  <a:srgbClr val="FFFFFF"/>
                </a:solidFill>
                <a:latin typeface="Consolas"/>
              </a:rPr>
              <a:t>    + </a:t>
            </a:r>
            <a:r>
              <a:rPr lang="en-US" sz="1800">
                <a:solidFill>
                  <a:schemeClr val="tx2">
                    <a:lumMod val="40000"/>
                    <a:lumOff val="60000"/>
                  </a:schemeClr>
                </a:solidFill>
                <a:latin typeface="Consolas"/>
              </a:rPr>
              <a:t>invoice</a:t>
            </a:r>
          </a:p>
          <a:p>
            <a:r>
              <a:rPr lang="en-US" sz="1800">
                <a:solidFill>
                  <a:srgbClr val="FFFFFF"/>
                </a:solidFill>
                <a:latin typeface="Consolas"/>
              </a:rPr>
              <a:t>      + </a:t>
            </a:r>
            <a:r>
              <a:rPr lang="en-US" sz="1800">
                <a:solidFill>
                  <a:schemeClr val="tx2">
                    <a:lumMod val="40000"/>
                    <a:lumOff val="60000"/>
                  </a:schemeClr>
                </a:solidFill>
                <a:latin typeface="Consolas"/>
              </a:rPr>
              <a:t>operation-policies</a:t>
            </a:r>
          </a:p>
          <a:p>
            <a:r>
              <a:rPr lang="en-US" sz="1800">
                <a:solidFill>
                  <a:srgbClr val="FFFFFF"/>
                </a:solidFill>
                <a:latin typeface="Consolas"/>
              </a:rPr>
              <a:t>          get-invoice.policy.xml</a:t>
            </a:r>
          </a:p>
          <a:p>
            <a:r>
              <a:rPr lang="en-US" sz="1800">
                <a:solidFill>
                  <a:srgbClr val="FFFFFF"/>
                </a:solidFill>
                <a:latin typeface="Consolas"/>
              </a:rPr>
              <a:t>          create-invoice.policy.xml</a:t>
            </a:r>
          </a:p>
          <a:p>
            <a:r>
              <a:rPr lang="en-US" sz="1800">
                <a:solidFill>
                  <a:srgbClr val="FFFFFF"/>
                </a:solidFill>
                <a:latin typeface="Consolas"/>
              </a:rPr>
              <a:t>        invoice-</a:t>
            </a:r>
            <a:r>
              <a:rPr lang="en-US" sz="1800" err="1">
                <a:solidFill>
                  <a:srgbClr val="FFFFFF"/>
                </a:solidFill>
                <a:latin typeface="Consolas"/>
              </a:rPr>
              <a:t>arm.json</a:t>
            </a:r>
          </a:p>
          <a:p>
            <a:r>
              <a:rPr lang="en-US" sz="1800">
                <a:solidFill>
                  <a:srgbClr val="FFFFFF"/>
                </a:solidFill>
                <a:latin typeface="Consolas"/>
              </a:rPr>
              <a:t>        invoice.policy.xml</a:t>
            </a:r>
          </a:p>
          <a:p>
            <a:r>
              <a:rPr lang="en-US" sz="1800">
                <a:solidFill>
                  <a:srgbClr val="FFFFFF"/>
                </a:solidFill>
                <a:latin typeface="Consolas"/>
              </a:rPr>
              <a:t>        </a:t>
            </a:r>
            <a:r>
              <a:rPr lang="en-US" sz="1800" err="1">
                <a:solidFill>
                  <a:srgbClr val="FFFFFF"/>
                </a:solidFill>
                <a:latin typeface="Consolas"/>
              </a:rPr>
              <a:t>invoice.swagger.json</a:t>
            </a:r>
          </a:p>
          <a:p>
            <a:endParaRPr lang="en-US" sz="1800">
              <a:solidFill>
                <a:srgbClr val="FFFFFF"/>
              </a:solidFill>
              <a:latin typeface="Consolas"/>
            </a:endParaRPr>
          </a:p>
        </p:txBody>
      </p:sp>
      <p:sp>
        <p:nvSpPr>
          <p:cNvPr id="9" name="TextBox 8">
            <a:extLst>
              <a:ext uri="{FF2B5EF4-FFF2-40B4-BE49-F238E27FC236}">
                <a16:creationId xmlns:a16="http://schemas.microsoft.com/office/drawing/2014/main" id="{7710DA48-2FA8-493F-8254-B3F88B7944AC}"/>
              </a:ext>
            </a:extLst>
          </p:cNvPr>
          <p:cNvSpPr txBox="1"/>
          <p:nvPr/>
        </p:nvSpPr>
        <p:spPr>
          <a:xfrm>
            <a:off x="6575733" y="865681"/>
            <a:ext cx="494393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payments</a:t>
            </a:r>
          </a:p>
          <a:p>
            <a:r>
              <a:rPr lang="en-US" sz="1800">
                <a:solidFill>
                  <a:schemeClr val="bg1"/>
                </a:solidFill>
                <a:latin typeface="Consolas"/>
              </a:rPr>
              <a:t>          payments-</a:t>
            </a:r>
            <a:r>
              <a:rPr lang="en-US" sz="1800" err="1">
                <a:solidFill>
                  <a:schemeClr val="bg1"/>
                </a:solidFill>
                <a:latin typeface="Consolas"/>
              </a:rPr>
              <a:t>arm.json</a:t>
            </a:r>
          </a:p>
          <a:p>
            <a:r>
              <a:rPr lang="en-US" sz="1800">
                <a:solidFill>
                  <a:schemeClr val="bg1"/>
                </a:solidFill>
                <a:latin typeface="Consolas"/>
              </a:rPr>
              <a:t>          payments.policy.xml</a:t>
            </a:r>
          </a:p>
          <a:p>
            <a:r>
              <a:rPr lang="en-US" sz="1800">
                <a:solidFill>
                  <a:schemeClr val="bg1"/>
                </a:solidFill>
                <a:latin typeface="Consolas"/>
              </a:rPr>
              <a:t>          payments.swagger.json</a:t>
            </a:r>
          </a:p>
        </p:txBody>
      </p:sp>
      <p:sp>
        <p:nvSpPr>
          <p:cNvPr id="10" name="TextBox 9">
            <a:extLst>
              <a:ext uri="{FF2B5EF4-FFF2-40B4-BE49-F238E27FC236}">
                <a16:creationId xmlns:a16="http://schemas.microsoft.com/office/drawing/2014/main" id="{6B3FC304-6E38-43FC-98D1-157A83DE5CB7}"/>
              </a:ext>
            </a:extLst>
          </p:cNvPr>
          <p:cNvSpPr txBox="1"/>
          <p:nvPr/>
        </p:nvSpPr>
        <p:spPr>
          <a:xfrm>
            <a:off x="6551373" y="3773611"/>
            <a:ext cx="4879994"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bg1"/>
                </a:solidFill>
                <a:latin typeface="Consolas"/>
              </a:rPr>
              <a:t>+ </a:t>
            </a:r>
            <a:r>
              <a:rPr lang="en-US" sz="1800">
                <a:solidFill>
                  <a:schemeClr val="tx2">
                    <a:lumMod val="40000"/>
                    <a:lumOff val="60000"/>
                  </a:schemeClr>
                </a:solidFill>
                <a:latin typeface="Consolas"/>
              </a:rPr>
              <a:t>deploy</a:t>
            </a:r>
            <a:endParaRPr lang="en-US" sz="1750">
              <a:solidFill>
                <a:schemeClr val="tx2">
                  <a:lumMod val="40000"/>
                  <a:lumOff val="60000"/>
                </a:schemeClr>
              </a:solidFill>
              <a:latin typeface="Segoe UI"/>
              <a:cs typeface="Segoe UI"/>
            </a:endParaRPr>
          </a:p>
          <a:p>
            <a:r>
              <a:rPr lang="en-US" sz="1800">
                <a:solidFill>
                  <a:schemeClr val="bg1"/>
                </a:solidFill>
                <a:latin typeface="Consolas"/>
              </a:rPr>
              <a:t>  + </a:t>
            </a:r>
            <a:r>
              <a:rPr lang="en-US" sz="1800" err="1">
                <a:solidFill>
                  <a:schemeClr val="tx2">
                    <a:lumMod val="40000"/>
                    <a:lumOff val="60000"/>
                  </a:schemeClr>
                </a:solidFill>
                <a:latin typeface="Consolas"/>
              </a:rPr>
              <a:t>apim</a:t>
            </a:r>
          </a:p>
          <a:p>
            <a:r>
              <a:rPr lang="en-US" sz="1800">
                <a:solidFill>
                  <a:schemeClr val="bg1"/>
                </a:solidFill>
                <a:latin typeface="Consolas"/>
              </a:rPr>
              <a:t>    + </a:t>
            </a:r>
            <a:r>
              <a:rPr lang="en-US" sz="1800" err="1">
                <a:solidFill>
                  <a:schemeClr val="tx2">
                    <a:lumMod val="40000"/>
                    <a:lumOff val="60000"/>
                  </a:schemeClr>
                </a:solidFill>
                <a:latin typeface="Consolas"/>
              </a:rPr>
              <a:t>apis</a:t>
            </a:r>
          </a:p>
          <a:p>
            <a:r>
              <a:rPr lang="en-US" sz="1800">
                <a:solidFill>
                  <a:schemeClr val="bg1"/>
                </a:solidFill>
                <a:latin typeface="Consolas"/>
              </a:rPr>
              <a:t>      + </a:t>
            </a:r>
            <a:r>
              <a:rPr lang="en-US" sz="1800">
                <a:solidFill>
                  <a:schemeClr val="tx2">
                    <a:lumMod val="40000"/>
                    <a:lumOff val="60000"/>
                  </a:schemeClr>
                </a:solidFill>
                <a:latin typeface="Consolas"/>
              </a:rPr>
              <a:t>invoice</a:t>
            </a:r>
          </a:p>
          <a:p>
            <a:r>
              <a:rPr lang="en-US" sz="1800">
                <a:solidFill>
                  <a:schemeClr val="bg1"/>
                </a:solidFill>
                <a:latin typeface="Consolas"/>
              </a:rPr>
              <a:t>        + </a:t>
            </a:r>
            <a:r>
              <a:rPr lang="en-US" sz="1800">
                <a:solidFill>
                  <a:schemeClr val="tx2">
                    <a:lumMod val="40000"/>
                    <a:lumOff val="60000"/>
                  </a:schemeClr>
                </a:solidFill>
                <a:latin typeface="Consolas"/>
              </a:rPr>
              <a:t>operation-policies</a:t>
            </a:r>
          </a:p>
          <a:p>
            <a:r>
              <a:rPr lang="en-US" sz="1800">
                <a:solidFill>
                  <a:schemeClr val="bg1"/>
                </a:solidFill>
                <a:latin typeface="Consolas"/>
              </a:rPr>
              <a:t>            get-invoice.policy.xml</a:t>
            </a:r>
          </a:p>
          <a:p>
            <a:r>
              <a:rPr lang="en-US" sz="1800">
                <a:solidFill>
                  <a:schemeClr val="bg1"/>
                </a:solidFill>
                <a:latin typeface="Consolas"/>
              </a:rPr>
              <a:t>            create-invoice.policy.xml</a:t>
            </a:r>
          </a:p>
          <a:p>
            <a:r>
              <a:rPr lang="en-US" sz="1800">
                <a:solidFill>
                  <a:schemeClr val="bg1"/>
                </a:solidFill>
                <a:latin typeface="Consolas"/>
              </a:rPr>
              <a:t>          invoice-</a:t>
            </a:r>
            <a:r>
              <a:rPr lang="en-US" sz="1800" err="1">
                <a:solidFill>
                  <a:schemeClr val="bg1"/>
                </a:solidFill>
                <a:latin typeface="Consolas"/>
              </a:rPr>
              <a:t>arm.json</a:t>
            </a:r>
          </a:p>
          <a:p>
            <a:r>
              <a:rPr lang="en-US" sz="1800">
                <a:solidFill>
                  <a:schemeClr val="bg1"/>
                </a:solidFill>
                <a:latin typeface="Consolas"/>
              </a:rPr>
              <a:t>          invoice.policy.xml</a:t>
            </a:r>
          </a:p>
          <a:p>
            <a:r>
              <a:rPr lang="en-US" sz="1800">
                <a:solidFill>
                  <a:schemeClr val="bg1"/>
                </a:solidFill>
                <a:latin typeface="Consolas"/>
              </a:rPr>
              <a:t>          invoice.swagger.json</a:t>
            </a:r>
          </a:p>
          <a:p>
            <a:endParaRPr lang="en-US" sz="1800">
              <a:latin typeface="Consolas"/>
            </a:endParaRPr>
          </a:p>
        </p:txBody>
      </p:sp>
      <p:sp>
        <p:nvSpPr>
          <p:cNvPr id="14" name="TextBox 13">
            <a:extLst>
              <a:ext uri="{FF2B5EF4-FFF2-40B4-BE49-F238E27FC236}">
                <a16:creationId xmlns:a16="http://schemas.microsoft.com/office/drawing/2014/main" id="{C722185F-FCD8-43E6-A2F1-D9BCC21D5659}"/>
              </a:ext>
            </a:extLst>
          </p:cNvPr>
          <p:cNvSpPr txBox="1"/>
          <p:nvPr/>
        </p:nvSpPr>
        <p:spPr>
          <a:xfrm>
            <a:off x="425733" y="447046"/>
            <a:ext cx="20291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APIM repository</a:t>
            </a:r>
          </a:p>
        </p:txBody>
      </p:sp>
      <p:sp>
        <p:nvSpPr>
          <p:cNvPr id="16" name="TextBox 15">
            <a:extLst>
              <a:ext uri="{FF2B5EF4-FFF2-40B4-BE49-F238E27FC236}">
                <a16:creationId xmlns:a16="http://schemas.microsoft.com/office/drawing/2014/main" id="{D5CC2EBA-EFA0-44A2-B848-440BC8427F8D}"/>
              </a:ext>
            </a:extLst>
          </p:cNvPr>
          <p:cNvSpPr txBox="1"/>
          <p:nvPr/>
        </p:nvSpPr>
        <p:spPr>
          <a:xfrm>
            <a:off x="6343603" y="466837"/>
            <a:ext cx="319080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Payments service repository</a:t>
            </a:r>
          </a:p>
        </p:txBody>
      </p:sp>
      <p:sp>
        <p:nvSpPr>
          <p:cNvPr id="17" name="TextBox 16">
            <a:extLst>
              <a:ext uri="{FF2B5EF4-FFF2-40B4-BE49-F238E27FC236}">
                <a16:creationId xmlns:a16="http://schemas.microsoft.com/office/drawing/2014/main" id="{423966F6-9CA6-433D-A586-EA34A11CC3AD}"/>
              </a:ext>
            </a:extLst>
          </p:cNvPr>
          <p:cNvSpPr txBox="1"/>
          <p:nvPr/>
        </p:nvSpPr>
        <p:spPr>
          <a:xfrm>
            <a:off x="6342080" y="3455842"/>
            <a:ext cx="323343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000000"/>
                </a:solidFill>
                <a:cs typeface="Segoe UI"/>
              </a:rPr>
              <a:t>Invoice service repository</a:t>
            </a:r>
          </a:p>
        </p:txBody>
      </p:sp>
      <p:pic>
        <p:nvPicPr>
          <p:cNvPr id="6" name="Picture 6" descr="A picture containing object&#10;&#10;Description generated with high confidence">
            <a:extLst>
              <a:ext uri="{FF2B5EF4-FFF2-40B4-BE49-F238E27FC236}">
                <a16:creationId xmlns:a16="http://schemas.microsoft.com/office/drawing/2014/main" id="{D5421C12-EBA8-4234-B35A-6AA1155F07E0}"/>
              </a:ext>
            </a:extLst>
          </p:cNvPr>
          <p:cNvPicPr>
            <a:picLocks noChangeAspect="1"/>
          </p:cNvPicPr>
          <p:nvPr/>
        </p:nvPicPr>
        <p:blipFill>
          <a:blip r:embed="rId3"/>
          <a:stretch>
            <a:fillRect/>
          </a:stretch>
        </p:blipFill>
        <p:spPr>
          <a:xfrm>
            <a:off x="10094588" y="1866125"/>
            <a:ext cx="1162050" cy="416503"/>
          </a:xfrm>
          <a:prstGeom prst="rect">
            <a:avLst/>
          </a:prstGeom>
        </p:spPr>
      </p:pic>
      <p:pic>
        <p:nvPicPr>
          <p:cNvPr id="31" name="Picture 6" descr="A picture containing object&#10;&#10;Description generated with high confidence">
            <a:extLst>
              <a:ext uri="{FF2B5EF4-FFF2-40B4-BE49-F238E27FC236}">
                <a16:creationId xmlns:a16="http://schemas.microsoft.com/office/drawing/2014/main" id="{AC286D68-5231-41DD-8886-8569EE8830B4}"/>
              </a:ext>
            </a:extLst>
          </p:cNvPr>
          <p:cNvPicPr>
            <a:picLocks noChangeAspect="1"/>
          </p:cNvPicPr>
          <p:nvPr/>
        </p:nvPicPr>
        <p:blipFill>
          <a:blip r:embed="rId3"/>
          <a:stretch>
            <a:fillRect/>
          </a:stretch>
        </p:blipFill>
        <p:spPr>
          <a:xfrm>
            <a:off x="9988014" y="5586677"/>
            <a:ext cx="1162050" cy="432489"/>
          </a:xfrm>
          <a:prstGeom prst="rect">
            <a:avLst/>
          </a:prstGeom>
        </p:spPr>
      </p:pic>
    </p:spTree>
    <p:extLst>
      <p:ext uri="{BB962C8B-B14F-4D97-AF65-F5344CB8AC3E}">
        <p14:creationId xmlns:p14="http://schemas.microsoft.com/office/powerpoint/2010/main" val="3656492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A94D692D-346F-4969-8395-58D7A29BD005}"/>
              </a:ext>
            </a:extLst>
          </p:cNvPr>
          <p:cNvPicPr>
            <a:picLocks noChangeAspect="1"/>
          </p:cNvPicPr>
          <p:nvPr/>
        </p:nvPicPr>
        <p:blipFill>
          <a:blip r:embed="rId3"/>
          <a:stretch>
            <a:fillRect/>
          </a:stretch>
        </p:blipFill>
        <p:spPr>
          <a:xfrm>
            <a:off x="503712" y="-3900"/>
            <a:ext cx="11184577" cy="6870750"/>
          </a:xfrm>
          <a:prstGeom prst="rect">
            <a:avLst/>
          </a:prstGeom>
        </p:spPr>
      </p:pic>
      <p:sp>
        <p:nvSpPr>
          <p:cNvPr id="2" name="Oval 1">
            <a:extLst>
              <a:ext uri="{FF2B5EF4-FFF2-40B4-BE49-F238E27FC236}">
                <a16:creationId xmlns:a16="http://schemas.microsoft.com/office/drawing/2014/main" id="{60ADEC30-A80C-4C63-B557-9C8FCE5E899C}"/>
              </a:ext>
            </a:extLst>
          </p:cNvPr>
          <p:cNvSpPr/>
          <p:nvPr/>
        </p:nvSpPr>
        <p:spPr bwMode="auto">
          <a:xfrm>
            <a:off x="6530898" y="5118409"/>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7464CF7A-328C-4E5E-8155-6CB5D214C865}"/>
              </a:ext>
            </a:extLst>
          </p:cNvPr>
          <p:cNvSpPr/>
          <p:nvPr/>
        </p:nvSpPr>
        <p:spPr bwMode="auto">
          <a:xfrm>
            <a:off x="6349690" y="6228885"/>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360B05CA-215C-4CCA-A050-E6DAB2EA29A6}"/>
              </a:ext>
            </a:extLst>
          </p:cNvPr>
          <p:cNvSpPr/>
          <p:nvPr/>
        </p:nvSpPr>
        <p:spPr bwMode="auto">
          <a:xfrm>
            <a:off x="1865970" y="3371384"/>
            <a:ext cx="2466278" cy="57057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8983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713D7DB9-427F-4202-9268-37C175C699FD}"/>
              </a:ext>
            </a:extLst>
          </p:cNvPr>
          <p:cNvPicPr>
            <a:picLocks noChangeAspect="1"/>
          </p:cNvPicPr>
          <p:nvPr/>
        </p:nvPicPr>
        <p:blipFill>
          <a:blip r:embed="rId3"/>
          <a:stretch>
            <a:fillRect/>
          </a:stretch>
        </p:blipFill>
        <p:spPr>
          <a:xfrm>
            <a:off x="-111737" y="934357"/>
            <a:ext cx="15513140" cy="8018010"/>
          </a:xfrm>
          <a:prstGeom prst="rect">
            <a:avLst/>
          </a:prstGeom>
          <a:noFill/>
        </p:spPr>
      </p:pic>
      <p:sp>
        <p:nvSpPr>
          <p:cNvPr id="7" name="Title 1">
            <a:extLst>
              <a:ext uri="{FF2B5EF4-FFF2-40B4-BE49-F238E27FC236}">
                <a16:creationId xmlns:a16="http://schemas.microsoft.com/office/drawing/2014/main" id="{C75D7198-9D23-4FDE-9BBE-380D835728F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PowerShell module</a:t>
            </a:r>
          </a:p>
        </p:txBody>
      </p:sp>
    </p:spTree>
    <p:extLst>
      <p:ext uri="{BB962C8B-B14F-4D97-AF65-F5344CB8AC3E}">
        <p14:creationId xmlns:p14="http://schemas.microsoft.com/office/powerpoint/2010/main" val="33885170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p>
          <a:p>
            <a:endParaRPr lang="en-US" sz="1800"/>
          </a:p>
        </p:txBody>
      </p:sp>
    </p:spTree>
    <p:extLst>
      <p:ext uri="{BB962C8B-B14F-4D97-AF65-F5344CB8AC3E}">
        <p14:creationId xmlns:p14="http://schemas.microsoft.com/office/powerpoint/2010/main" val="3281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01E8750-C902-4CC4-AE23-2EB31F1BD3B5}"/>
              </a:ext>
            </a:extLst>
          </p:cNvPr>
          <p:cNvSpPr txBox="1">
            <a:spLocks/>
          </p:cNvSpPr>
          <p:nvPr/>
        </p:nvSpPr>
        <p:spPr>
          <a:xfrm>
            <a:off x="626857" y="357022"/>
            <a:ext cx="11592494" cy="121879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2">
                    <a:lumMod val="20000"/>
                    <a:lumOff val="80000"/>
                  </a:schemeClr>
                </a:solidFill>
                <a:latin typeface="Consolas"/>
              </a:rPr>
              <a: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 </a:t>
            </a:r>
            <a:r>
              <a:rPr lang="en-US" sz="1800">
                <a:solidFill>
                  <a:schemeClr val="accent5">
                    <a:lumMod val="40000"/>
                    <a:lumOff val="60000"/>
                  </a:schemeClr>
                </a:solidFill>
                <a:latin typeface="Consolas"/>
              </a:rPr>
              <a:t>New-</a:t>
            </a:r>
            <a:r>
              <a:rPr lang="en-US" sz="1800" err="1">
                <a:solidFill>
                  <a:schemeClr val="accent5">
                    <a:lumMod val="40000"/>
                    <a:lumOff val="60000"/>
                  </a:schemeClr>
                </a:solidFill>
                <a:latin typeface="Consolas"/>
              </a:rPr>
              <a:t>AzApiManagementContext</a:t>
            </a:r>
            <a:r>
              <a:rPr lang="en-US" sz="1800">
                <a:latin typeface="Consolas"/>
              </a:rPr>
              <a:t> -</a:t>
            </a:r>
            <a:r>
              <a:rPr lang="en-US" sz="1800" err="1">
                <a:latin typeface="Consolas"/>
              </a:rPr>
              <a:t>ResourceGroupName</a:t>
            </a:r>
            <a:r>
              <a:rPr lang="en-US" sz="1800">
                <a:latin typeface="Consolas"/>
              </a:rPr>
              <a:t> </a:t>
            </a:r>
            <a:r>
              <a:rPr lang="en-US" sz="1800">
                <a:solidFill>
                  <a:schemeClr val="accent3">
                    <a:lumMod val="40000"/>
                    <a:lumOff val="60000"/>
                  </a:schemeClr>
                </a:solidFill>
                <a:latin typeface="Consolas"/>
              </a:rPr>
              <a:t>"VIPPS-SIT-</a:t>
            </a:r>
            <a:r>
              <a:rPr lang="en-US" sz="1800" err="1">
                <a:solidFill>
                  <a:schemeClr val="accent3">
                    <a:lumMod val="40000"/>
                    <a:lumOff val="60000"/>
                  </a:schemeClr>
                </a:solidFill>
                <a:latin typeface="Consolas"/>
              </a:rPr>
              <a:t>rg</a:t>
            </a:r>
            <a:r>
              <a:rPr lang="en-US" sz="1800">
                <a:solidFill>
                  <a:schemeClr val="accent3">
                    <a:lumMod val="40000"/>
                    <a:lumOff val="60000"/>
                  </a:schemeClr>
                </a:solidFill>
                <a:latin typeface="Consolas"/>
              </a:rPr>
              <a:t>"</a:t>
            </a:r>
            <a:r>
              <a:rPr lang="en-US" sz="1800">
                <a:latin typeface="Consolas"/>
              </a:rPr>
              <a:t> </a:t>
            </a:r>
            <a:br>
              <a:rPr lang="en-US" sz="1800">
                <a:latin typeface="Consolas"/>
              </a:rPr>
            </a:br>
            <a:r>
              <a:rPr lang="en-US" sz="1800">
                <a:latin typeface="Consolas"/>
              </a:rPr>
              <a:t>-</a:t>
            </a:r>
            <a:r>
              <a:rPr lang="en-US" sz="1800" err="1">
                <a:latin typeface="Consolas"/>
              </a:rPr>
              <a:t>ServiceName</a:t>
            </a:r>
            <a:r>
              <a:rPr lang="en-US" sz="1800">
                <a:latin typeface="Consolas"/>
              </a:rPr>
              <a:t> </a:t>
            </a:r>
            <a:r>
              <a:rPr lang="en-US" sz="1800">
                <a:solidFill>
                  <a:schemeClr val="accent3">
                    <a:lumMod val="40000"/>
                    <a:lumOff val="60000"/>
                  </a:schemeClr>
                </a:solidFill>
                <a:latin typeface="Consolas"/>
              </a:rPr>
              <a:t>"VIPPSSITapi02"</a:t>
            </a:r>
          </a:p>
          <a:p>
            <a:r>
              <a:rPr lang="en-US" sz="1800">
                <a:solidFill>
                  <a:schemeClr val="tx1"/>
                </a:solidFill>
                <a:latin typeface="Consolas"/>
              </a:rPr>
              <a:t>&gt;</a:t>
            </a:r>
          </a:p>
          <a:p>
            <a:endParaRPr lang="en-US" sz="1800">
              <a:solidFill>
                <a:schemeClr val="tx1"/>
              </a:solidFill>
            </a:endParaRPr>
          </a:p>
        </p:txBody>
      </p:sp>
    </p:spTree>
    <p:extLst>
      <p:ext uri="{BB962C8B-B14F-4D97-AF65-F5344CB8AC3E}">
        <p14:creationId xmlns:p14="http://schemas.microsoft.com/office/powerpoint/2010/main" val="30318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1495794"/>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Import-</a:t>
            </a:r>
            <a:r>
              <a:rPr lang="en-US" sz="1800" err="1">
                <a:solidFill>
                  <a:schemeClr val="accent5">
                    <a:lumMod val="40000"/>
                    <a:lumOff val="60000"/>
                  </a:schemeClr>
                </a:solidFill>
                <a:latin typeface="Consolas"/>
              </a:rPr>
              <a:t>AzApiManagementApi</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latin typeface="Consolas"/>
              </a:rPr>
              <a:t> -</a:t>
            </a:r>
            <a:r>
              <a:rPr lang="en-US" sz="1800" err="1">
                <a:latin typeface="Consolas"/>
              </a:rPr>
              <a:t>SpecificationFormat</a:t>
            </a:r>
            <a:r>
              <a:rPr lang="en-US" sz="1800">
                <a:latin typeface="Consolas"/>
              </a:rPr>
              <a:t> </a:t>
            </a:r>
            <a:r>
              <a:rPr lang="en-US" sz="1800">
                <a:solidFill>
                  <a:schemeClr val="accent4">
                    <a:lumMod val="40000"/>
                    <a:lumOff val="60000"/>
                  </a:schemeClr>
                </a:solidFill>
                <a:latin typeface="Consolas"/>
              </a:rPr>
              <a:t>"Swagger"</a:t>
            </a:r>
            <a:r>
              <a:rPr lang="en-US" sz="1800">
                <a:latin typeface="Consolas"/>
              </a:rPr>
              <a:t> </a:t>
            </a:r>
            <a:br>
              <a:rPr lang="en-US" sz="1800">
                <a:latin typeface="Consolas"/>
              </a:rPr>
            </a:br>
            <a:r>
              <a:rPr lang="en-US" sz="1800">
                <a:latin typeface="Consolas"/>
              </a:rPr>
              <a:t>-</a:t>
            </a:r>
            <a:r>
              <a:rPr lang="en-US" sz="1800" err="1">
                <a:latin typeface="Consolas"/>
              </a:rPr>
              <a:t>SpecificationPath</a:t>
            </a:r>
            <a:r>
              <a:rPr lang="en-US" sz="1800">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/files/2.20-swagger-canary.json"</a:t>
            </a:r>
            <a:r>
              <a:rPr lang="en-US" sz="1800">
                <a:latin typeface="Consolas"/>
              </a:rPr>
              <a:t> -Path </a:t>
            </a:r>
            <a:r>
              <a:rPr lang="en-US" sz="1800">
                <a:solidFill>
                  <a:schemeClr val="accent4">
                    <a:lumMod val="40000"/>
                    <a:lumOff val="60000"/>
                  </a:schemeClr>
                </a:solidFill>
                <a:latin typeface="Consolas"/>
              </a:rPr>
              <a:t>"canary"</a:t>
            </a:r>
            <a:r>
              <a:rPr lang="en-US" sz="1800">
                <a:latin typeface="Consolas"/>
              </a:rPr>
              <a:t> </a:t>
            </a:r>
            <a:br>
              <a:rPr lang="en-US" sz="1800">
                <a:latin typeface="Consolas"/>
              </a:rPr>
            </a:b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2" name="TextBox 1">
            <a:extLst>
              <a:ext uri="{FF2B5EF4-FFF2-40B4-BE49-F238E27FC236}">
                <a16:creationId xmlns:a16="http://schemas.microsoft.com/office/drawing/2014/main" id="{A5F3A261-8A28-471B-BC35-343974D1295D}"/>
              </a:ext>
            </a:extLst>
          </p:cNvPr>
          <p:cNvSpPr txBox="1"/>
          <p:nvPr/>
        </p:nvSpPr>
        <p:spPr>
          <a:xfrm>
            <a:off x="627413" y="1546911"/>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202670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20647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62806" cy="941796"/>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Get-AzApiManagementApi</a:t>
            </a:r>
            <a:r>
              <a:rPr lang="en-US" sz="1800">
                <a:latin typeface="Consolas"/>
              </a:rPr>
              <a:t> -Context </a:t>
            </a:r>
            <a:r>
              <a:rPr lang="en-US" sz="1800">
                <a:solidFill>
                  <a:schemeClr val="accent2">
                    <a:lumMod val="40000"/>
                    <a:lumOff val="60000"/>
                  </a:schemeClr>
                </a:solidFill>
                <a:latin typeface="Consolas"/>
              </a:rPr>
              <a:t>$apimContext</a:t>
            </a:r>
            <a:r>
              <a:rPr lang="en-US" sz="1800">
                <a:latin typeface="Consolas"/>
              </a:rPr>
              <a:t> -ApiId </a:t>
            </a:r>
            <a:r>
              <a:rPr lang="en-US" sz="1800">
                <a:solidFill>
                  <a:schemeClr val="accent4">
                    <a:lumMod val="40000"/>
                    <a:lumOff val="60000"/>
                  </a:schemeClr>
                </a:solidFill>
                <a:latin typeface="Consolas"/>
              </a:rPr>
              <a:t>"canary"</a:t>
            </a:r>
          </a:p>
          <a:p>
            <a:endParaRPr lang="en-US" sz="1800">
              <a:solidFill>
                <a:schemeClr val="accent4">
                  <a:lumMod val="40000"/>
                  <a:lumOff val="60000"/>
                </a:schemeClr>
              </a:solidFill>
              <a:latin typeface="Consolas"/>
            </a:endParaRPr>
          </a:p>
          <a:p>
            <a:endParaRPr lang="en-US" sz="1800"/>
          </a:p>
        </p:txBody>
      </p:sp>
      <p:sp>
        <p:nvSpPr>
          <p:cNvPr id="3" name="TextBox 2">
            <a:extLst>
              <a:ext uri="{FF2B5EF4-FFF2-40B4-BE49-F238E27FC236}">
                <a16:creationId xmlns:a16="http://schemas.microsoft.com/office/drawing/2014/main" id="{050BEC3F-3005-45CC-BBC1-30C41A161D33}"/>
              </a:ext>
            </a:extLst>
          </p:cNvPr>
          <p:cNvSpPr txBox="1"/>
          <p:nvPr/>
        </p:nvSpPr>
        <p:spPr>
          <a:xfrm>
            <a:off x="627413" y="835232"/>
            <a:ext cx="11392394"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err="1">
                <a:gradFill>
                  <a:gsLst>
                    <a:gs pos="2917">
                      <a:schemeClr val="tx1"/>
                    </a:gs>
                    <a:gs pos="30000">
                      <a:schemeClr val="tx1"/>
                    </a:gs>
                  </a:gsLst>
                  <a:lin ang="5400000" scaled="0"/>
                </a:gradFill>
                <a:latin typeface="Consolas"/>
                <a:cs typeface="Segoe UI"/>
              </a:rPr>
              <a:t>ApiId</a:t>
            </a:r>
            <a:r>
              <a:rPr lang="en-US" sz="1600">
                <a:gradFill>
                  <a:gsLst>
                    <a:gs pos="2917">
                      <a:schemeClr val="tx1"/>
                    </a:gs>
                    <a:gs pos="30000">
                      <a:schemeClr val="tx1"/>
                    </a:gs>
                  </a:gsLst>
                  <a:lin ang="5400000" scaled="0"/>
                </a:gradFill>
                <a:latin typeface="Consolas"/>
                <a:cs typeface="Segoe UI"/>
              </a:rPr>
              <a:t>                         : canary​</a:t>
            </a:r>
          </a:p>
          <a:p>
            <a:r>
              <a:rPr lang="en-US" sz="1600">
                <a:gradFill>
                  <a:gsLst>
                    <a:gs pos="2917">
                      <a:schemeClr val="tx1"/>
                    </a:gs>
                    <a:gs pos="30000">
                      <a:schemeClr val="tx1"/>
                    </a:gs>
                  </a:gsLst>
                  <a:lin ang="5400000" scaled="0"/>
                </a:gradFill>
                <a:latin typeface="Consolas"/>
                <a:cs typeface="Segoe UI"/>
              </a:rPr>
              <a:t>Name                          : Canary​</a:t>
            </a:r>
          </a:p>
          <a:p>
            <a:r>
              <a:rPr lang="en-US" sz="1600">
                <a:gradFill>
                  <a:gsLst>
                    <a:gs pos="2917">
                      <a:schemeClr val="tx1"/>
                    </a:gs>
                    <a:gs pos="30000">
                      <a:schemeClr val="tx1"/>
                    </a:gs>
                  </a:gsLst>
                  <a:lin ang="5400000" scaled="0"/>
                </a:gradFill>
                <a:latin typeface="Consolas"/>
                <a:cs typeface="Segoe UI"/>
              </a:rPr>
              <a:t>Description                   : This is the canary app. Its purpose is just to sit on a server and look pretty.​</a:t>
            </a:r>
          </a:p>
          <a:p>
            <a:r>
              <a:rPr lang="en-US" sz="1600" err="1">
                <a:gradFill>
                  <a:gsLst>
                    <a:gs pos="2917">
                      <a:schemeClr val="tx1"/>
                    </a:gs>
                    <a:gs pos="30000">
                      <a:schemeClr val="tx1"/>
                    </a:gs>
                  </a:gsLst>
                  <a:lin ang="5400000" scaled="0"/>
                </a:gradFill>
                <a:latin typeface="Consolas"/>
                <a:cs typeface="Segoe UI"/>
              </a:rPr>
              <a:t>ServiceUrl</a:t>
            </a:r>
            <a:r>
              <a:rPr lang="en-US" sz="1600">
                <a:gradFill>
                  <a:gsLst>
                    <a:gs pos="2917">
                      <a:schemeClr val="tx1"/>
                    </a:gs>
                    <a:gs pos="30000">
                      <a:schemeClr val="tx1"/>
                    </a:gs>
                  </a:gsLst>
                  <a:lin ang="5400000" scaled="0"/>
                </a:gradFill>
                <a:latin typeface="Consolas"/>
                <a:cs typeface="Segoe UI"/>
              </a:rPr>
              <a:t>                    : ​</a:t>
            </a:r>
          </a:p>
          <a:p>
            <a:r>
              <a:rPr lang="en-US" sz="1600">
                <a:gradFill>
                  <a:gsLst>
                    <a:gs pos="2917">
                      <a:schemeClr val="tx1"/>
                    </a:gs>
                    <a:gs pos="30000">
                      <a:schemeClr val="tx1"/>
                    </a:gs>
                  </a:gsLst>
                  <a:lin ang="5400000" scaled="0"/>
                </a:gradFill>
                <a:latin typeface="Consolas"/>
                <a:cs typeface="Segoe UI"/>
              </a:rPr>
              <a:t>Path                          : canary​</a:t>
            </a:r>
          </a:p>
          <a:p>
            <a:r>
              <a:rPr lang="en-US" sz="1600" err="1">
                <a:gradFill>
                  <a:gsLst>
                    <a:gs pos="2917">
                      <a:schemeClr val="tx1"/>
                    </a:gs>
                    <a:gs pos="30000">
                      <a:schemeClr val="tx1"/>
                    </a:gs>
                  </a:gsLst>
                  <a:lin ang="5400000" scaled="0"/>
                </a:gradFill>
                <a:latin typeface="Consolas"/>
                <a:cs typeface="Segoe UI"/>
              </a:rPr>
              <a:t>ApiType</a:t>
            </a:r>
            <a:r>
              <a:rPr lang="en-US" sz="1600">
                <a:gradFill>
                  <a:gsLst>
                    <a:gs pos="2917">
                      <a:schemeClr val="tx1"/>
                    </a:gs>
                    <a:gs pos="30000">
                      <a:schemeClr val="tx1"/>
                    </a:gs>
                  </a:gsLst>
                  <a:lin ang="5400000" scaled="0"/>
                </a:gradFill>
                <a:latin typeface="Consolas"/>
                <a:cs typeface="Segoe UI"/>
              </a:rPr>
              <a:t>                       : http​</a:t>
            </a:r>
          </a:p>
          <a:p>
            <a:r>
              <a:rPr lang="en-US" sz="1600">
                <a:gradFill>
                  <a:gsLst>
                    <a:gs pos="2917">
                      <a:schemeClr val="tx1"/>
                    </a:gs>
                    <a:gs pos="30000">
                      <a:schemeClr val="tx1"/>
                    </a:gs>
                  </a:gsLst>
                  <a:lin ang="5400000" scaled="0"/>
                </a:gradFill>
                <a:latin typeface="Consolas"/>
                <a:cs typeface="Segoe UI"/>
              </a:rPr>
              <a:t>Protocols                     : {Https}​</a:t>
            </a:r>
          </a:p>
          <a:p>
            <a:r>
              <a:rPr lang="en-US" sz="1600" err="1">
                <a:gradFill>
                  <a:gsLst>
                    <a:gs pos="2917">
                      <a:schemeClr val="tx1"/>
                    </a:gs>
                    <a:gs pos="30000">
                      <a:schemeClr val="tx1"/>
                    </a:gs>
                  </a:gsLst>
                  <a:lin ang="5400000" scaled="0"/>
                </a:gradFill>
                <a:latin typeface="Consolas"/>
                <a:cs typeface="Segoe UI"/>
              </a:rPr>
              <a:t>AuthorizationServerId</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AuthorizationScope</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SubscriptionKeyHeaderName</a:t>
            </a:r>
            <a:r>
              <a:rPr lang="en-US" sz="1600">
                <a:gradFill>
                  <a:gsLst>
                    <a:gs pos="2917">
                      <a:schemeClr val="tx1"/>
                    </a:gs>
                    <a:gs pos="30000">
                      <a:schemeClr val="tx1"/>
                    </a:gs>
                  </a:gsLst>
                  <a:lin ang="5400000" scaled="0"/>
                </a:gradFill>
                <a:latin typeface="Consolas"/>
                <a:cs typeface="Segoe UI"/>
              </a:rPr>
              <a:t>     : </a:t>
            </a:r>
            <a:r>
              <a:rPr lang="en-US" sz="1600" err="1">
                <a:gradFill>
                  <a:gsLst>
                    <a:gs pos="2917">
                      <a:schemeClr val="tx1"/>
                    </a:gs>
                    <a:gs pos="30000">
                      <a:schemeClr val="tx1"/>
                    </a:gs>
                  </a:gsLst>
                  <a:lin ang="5400000" scaled="0"/>
                </a:gradFill>
                <a:latin typeface="Consolas"/>
                <a:cs typeface="Segoe UI"/>
              </a:rPr>
              <a:t>Ocp</a:t>
            </a:r>
            <a:r>
              <a:rPr lang="en-US" sz="1600">
                <a:gradFill>
                  <a:gsLst>
                    <a:gs pos="2917">
                      <a:schemeClr val="tx1"/>
                    </a:gs>
                    <a:gs pos="30000">
                      <a:schemeClr val="tx1"/>
                    </a:gs>
                  </a:gsLst>
                  <a:lin ang="5400000" scaled="0"/>
                </a:gradFill>
                <a:latin typeface="Consolas"/>
                <a:cs typeface="Segoe UI"/>
              </a:rPr>
              <a:t>-</a:t>
            </a:r>
            <a:r>
              <a:rPr lang="en-US" sz="1600" err="1">
                <a:gradFill>
                  <a:gsLst>
                    <a:gs pos="2917">
                      <a:schemeClr val="tx1"/>
                    </a:gs>
                    <a:gs pos="30000">
                      <a:schemeClr val="tx1"/>
                    </a:gs>
                  </a:gsLst>
                  <a:lin ang="5400000" scaled="0"/>
                </a:gradFill>
                <a:latin typeface="Consolas"/>
                <a:cs typeface="Segoe UI"/>
              </a:rPr>
              <a:t>Apim</a:t>
            </a:r>
            <a:r>
              <a:rPr lang="en-US" sz="1600">
                <a:gradFill>
                  <a:gsLst>
                    <a:gs pos="2917">
                      <a:schemeClr val="tx1"/>
                    </a:gs>
                    <a:gs pos="30000">
                      <a:schemeClr val="tx1"/>
                    </a:gs>
                  </a:gsLst>
                  <a:lin ang="5400000" scaled="0"/>
                </a:gradFill>
                <a:latin typeface="Consolas"/>
                <a:cs typeface="Segoe UI"/>
              </a:rPr>
              <a:t>-Subscription-Key​</a:t>
            </a:r>
          </a:p>
          <a:p>
            <a:r>
              <a:rPr lang="en-US" sz="1600" err="1">
                <a:gradFill>
                  <a:gsLst>
                    <a:gs pos="2917">
                      <a:schemeClr val="tx1"/>
                    </a:gs>
                    <a:gs pos="30000">
                      <a:schemeClr val="tx1"/>
                    </a:gs>
                  </a:gsLst>
                  <a:lin ang="5400000" scaled="0"/>
                </a:gradFill>
                <a:latin typeface="Consolas"/>
                <a:cs typeface="Segoe UI"/>
              </a:rPr>
              <a:t>SubscriptionKeyQueryParamName</a:t>
            </a:r>
            <a:r>
              <a:rPr lang="en-US" sz="1600">
                <a:gradFill>
                  <a:gsLst>
                    <a:gs pos="2917">
                      <a:schemeClr val="tx1"/>
                    </a:gs>
                    <a:gs pos="30000">
                      <a:schemeClr val="tx1"/>
                    </a:gs>
                  </a:gsLst>
                  <a:lin ang="5400000" scaled="0"/>
                </a:gradFill>
                <a:latin typeface="Consolas"/>
                <a:cs typeface="Segoe UI"/>
              </a:rPr>
              <a:t> : subscription-key​</a:t>
            </a:r>
          </a:p>
          <a:p>
            <a:r>
              <a:rPr lang="en-US" sz="1600" err="1">
                <a:gradFill>
                  <a:gsLst>
                    <a:gs pos="2917">
                      <a:schemeClr val="tx1"/>
                    </a:gs>
                    <a:gs pos="30000">
                      <a:schemeClr val="tx1"/>
                    </a:gs>
                  </a:gsLst>
                  <a:lin ang="5400000" scaled="0"/>
                </a:gradFill>
                <a:latin typeface="Consolas"/>
                <a:cs typeface="Segoe UI"/>
              </a:rPr>
              <a:t>ApiRevision</a:t>
            </a:r>
            <a:r>
              <a:rPr lang="en-US" sz="1600">
                <a:gradFill>
                  <a:gsLst>
                    <a:gs pos="2917">
                      <a:schemeClr val="tx1"/>
                    </a:gs>
                    <a:gs pos="30000">
                      <a:schemeClr val="tx1"/>
                    </a:gs>
                  </a:gsLst>
                  <a:lin ang="5400000" scaled="0"/>
                </a:gradFill>
                <a:latin typeface="Consolas"/>
                <a:cs typeface="Segoe UI"/>
              </a:rPr>
              <a:t>                   : 1​</a:t>
            </a:r>
          </a:p>
          <a:p>
            <a:r>
              <a:rPr lang="en-US" sz="1600" err="1">
                <a:gradFill>
                  <a:gsLst>
                    <a:gs pos="2917">
                      <a:schemeClr val="tx1"/>
                    </a:gs>
                    <a:gs pos="30000">
                      <a:schemeClr val="tx1"/>
                    </a:gs>
                  </a:gsLst>
                  <a:lin ang="5400000" scaled="0"/>
                </a:gradFill>
                <a:latin typeface="Consolas"/>
                <a:cs typeface="Segoe UI"/>
              </a:rPr>
              <a:t>ApiVersion</a:t>
            </a:r>
            <a:r>
              <a:rPr lang="en-US" sz="1600">
                <a:gradFill>
                  <a:gsLst>
                    <a:gs pos="2917">
                      <a:schemeClr val="tx1"/>
                    </a:gs>
                    <a:gs pos="30000">
                      <a:schemeClr val="tx1"/>
                    </a:gs>
                  </a:gsLst>
                  <a:lin ang="5400000" scaled="0"/>
                </a:gradFill>
                <a:latin typeface="Consolas"/>
                <a:cs typeface="Segoe UI"/>
              </a:rPr>
              <a:t>                    : ​</a:t>
            </a:r>
          </a:p>
          <a:p>
            <a:r>
              <a:rPr lang="en-US" sz="1600" err="1">
                <a:gradFill>
                  <a:gsLst>
                    <a:gs pos="2917">
                      <a:schemeClr val="tx1"/>
                    </a:gs>
                    <a:gs pos="30000">
                      <a:schemeClr val="tx1"/>
                    </a:gs>
                  </a:gsLst>
                  <a:lin ang="5400000" scaled="0"/>
                </a:gradFill>
                <a:latin typeface="Consolas"/>
                <a:cs typeface="Segoe UI"/>
              </a:rPr>
              <a:t>IsCurrent</a:t>
            </a:r>
            <a:r>
              <a:rPr lang="en-US" sz="1600">
                <a:gradFill>
                  <a:gsLst>
                    <a:gs pos="2917">
                      <a:schemeClr val="tx1"/>
                    </a:gs>
                    <a:gs pos="30000">
                      <a:schemeClr val="tx1"/>
                    </a:gs>
                  </a:gsLst>
                  <a:lin ang="5400000" scaled="0"/>
                </a:gradFill>
                <a:latin typeface="Consolas"/>
                <a:cs typeface="Segoe UI"/>
              </a:rPr>
              <a:t>                     : True​</a:t>
            </a:r>
          </a:p>
          <a:p>
            <a:r>
              <a:rPr lang="en-US" sz="1600" err="1">
                <a:gradFill>
                  <a:gsLst>
                    <a:gs pos="2917">
                      <a:schemeClr val="tx1"/>
                    </a:gs>
                    <a:gs pos="30000">
                      <a:schemeClr val="tx1"/>
                    </a:gs>
                  </a:gsLst>
                  <a:lin ang="5400000" scaled="0"/>
                </a:gradFill>
                <a:latin typeface="Consolas"/>
                <a:cs typeface="Segoe UI"/>
              </a:rPr>
              <a:t>IsOnline</a:t>
            </a:r>
            <a:r>
              <a:rPr lang="en-US" sz="1600">
                <a:gradFill>
                  <a:gsLst>
                    <a:gs pos="2917">
                      <a:schemeClr val="tx1"/>
                    </a:gs>
                    <a:gs pos="30000">
                      <a:schemeClr val="tx1"/>
                    </a:gs>
                  </a:gsLst>
                  <a:lin ang="5400000" scaled="0"/>
                </a:gradFill>
                <a:latin typeface="Consolas"/>
                <a:cs typeface="Segoe UI"/>
              </a:rPr>
              <a:t>                      : False​</a:t>
            </a:r>
          </a:p>
          <a:p>
            <a:r>
              <a:rPr lang="en-US" sz="1600">
                <a:gradFill>
                  <a:gsLst>
                    <a:gs pos="2917">
                      <a:schemeClr val="tx1"/>
                    </a:gs>
                    <a:gs pos="30000">
                      <a:schemeClr val="tx1"/>
                    </a:gs>
                  </a:gsLst>
                  <a:lin ang="5400000" scaled="0"/>
                </a:gradFill>
                <a:latin typeface="Consolas"/>
                <a:cs typeface="Segoe UI"/>
              </a:rPr>
              <a:t>Id                            : /subscriptions/123456-1234-1234-1234-12345678/resourceGroups/VIPPS-BUILD-rg/providers/Microsoft.ApiManagement/service/VIPPSBUILDapi02/apis/canary​</a:t>
            </a:r>
          </a:p>
          <a:p>
            <a:r>
              <a:rPr lang="en-US" sz="1600">
                <a:gradFill>
                  <a:gsLst>
                    <a:gs pos="2917">
                      <a:schemeClr val="tx1"/>
                    </a:gs>
                    <a:gs pos="30000">
                      <a:schemeClr val="tx1"/>
                    </a:gs>
                  </a:gsLst>
                  <a:lin ang="5400000" scaled="0"/>
                </a:gradFill>
                <a:latin typeface="Consolas"/>
                <a:cs typeface="Segoe UI"/>
              </a:rPr>
              <a:t>ResourceGroupName             : VIPPS-BUILD-rg​</a:t>
            </a:r>
          </a:p>
          <a:p>
            <a:r>
              <a:rPr lang="en-US" sz="1600">
                <a:gradFill>
                  <a:gsLst>
                    <a:gs pos="2917">
                      <a:schemeClr val="tx1"/>
                    </a:gs>
                    <a:gs pos="30000">
                      <a:schemeClr val="tx1"/>
                    </a:gs>
                  </a:gsLst>
                  <a:lin ang="5400000" scaled="0"/>
                </a:gradFill>
                <a:latin typeface="Consolas"/>
                <a:cs typeface="Segoe UI"/>
              </a:rPr>
              <a:t>ServiceName                   : VIPPSBUILDapi02​</a:t>
            </a:r>
          </a:p>
          <a:p>
            <a:r>
              <a:rPr lang="en-US" sz="1600">
                <a:gradFill>
                  <a:gsLst>
                    <a:gs pos="2917">
                      <a:schemeClr val="tx1"/>
                    </a:gs>
                    <a:gs pos="30000">
                      <a:schemeClr val="tx1"/>
                    </a:gs>
                  </a:gsLst>
                  <a:lin ang="5400000" scaled="0"/>
                </a:gradFill>
                <a:latin typeface="Consolas"/>
                <a:cs typeface="Segoe UI"/>
              </a:rPr>
              <a:t>​</a:t>
            </a:r>
          </a:p>
          <a:p>
            <a:r>
              <a:rPr lang="en-US" sz="1600">
                <a:gradFill>
                  <a:gsLst>
                    <a:gs pos="2917">
                      <a:schemeClr val="tx1"/>
                    </a:gs>
                    <a:gs pos="30000">
                      <a:schemeClr val="tx1"/>
                    </a:gs>
                  </a:gsLst>
                  <a:lin ang="5400000" scaled="0"/>
                </a:gradFill>
                <a:latin typeface="Consolas"/>
                <a:cs typeface="Segoe UI"/>
              </a:rPr>
              <a:t>​</a:t>
            </a:r>
          </a:p>
        </p:txBody>
      </p:sp>
    </p:spTree>
    <p:extLst>
      <p:ext uri="{BB962C8B-B14F-4D97-AF65-F5344CB8AC3E}">
        <p14:creationId xmlns:p14="http://schemas.microsoft.com/office/powerpoint/2010/main" val="345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Architecture</a:t>
            </a:r>
            <a:endParaRPr lang="en-US" dirty="0"/>
          </a:p>
        </p:txBody>
      </p:sp>
    </p:spTree>
    <p:extLst>
      <p:ext uri="{BB962C8B-B14F-4D97-AF65-F5344CB8AC3E}">
        <p14:creationId xmlns:p14="http://schemas.microsoft.com/office/powerpoint/2010/main" val="91037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92494" cy="609398"/>
          </a:xfrm>
        </p:spPr>
        <p:txBody>
          <a:bodyPr vert="horz" wrap="square" lIns="0" tIns="0" rIns="0" bIns="0" rtlCol="0" anchor="t">
            <a:spAutoFit/>
          </a:bodyPr>
          <a:lstStyle/>
          <a:p>
            <a:r>
              <a:rPr lang="en-US" sz="1800">
                <a:solidFill>
                  <a:schemeClr val="tx1"/>
                </a:solidFill>
                <a:latin typeface="Consolas"/>
              </a:rPr>
              <a:t>&gt;</a:t>
            </a:r>
            <a:r>
              <a:rPr lang="en-US" sz="1800">
                <a:solidFill>
                  <a:schemeClr val="accent2">
                    <a:lumMod val="20000"/>
                    <a:lumOff val="80000"/>
                  </a:schemeClr>
                </a:solidFill>
                <a:latin typeface="Consolas"/>
              </a:rPr>
              <a:t> </a:t>
            </a:r>
          </a:p>
          <a:p>
            <a:endParaRPr lang="en-US" sz="1800"/>
          </a:p>
        </p:txBody>
      </p:sp>
    </p:spTree>
    <p:extLst>
      <p:ext uri="{BB962C8B-B14F-4D97-AF65-F5344CB8AC3E}">
        <p14:creationId xmlns:p14="http://schemas.microsoft.com/office/powerpoint/2010/main" val="118975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358013"/>
            <a:ext cx="11558160" cy="886397"/>
          </a:xfrm>
        </p:spPr>
        <p:txBody>
          <a:bodyPr vert="horz" wrap="square" lIns="0" tIns="0" rIns="0" bIns="0" rtlCol="0" anchor="t">
            <a:spAutoFit/>
          </a:bodyPr>
          <a:lstStyle/>
          <a:p>
            <a:r>
              <a:rPr lang="en-US" sz="1800">
                <a:solidFill>
                  <a:schemeClr val="tx1"/>
                </a:solidFill>
                <a:latin typeface="Consolas"/>
              </a:rPr>
              <a:t>&gt;</a:t>
            </a:r>
            <a:r>
              <a:rPr lang="en-US" sz="1800">
                <a:solidFill>
                  <a:schemeClr val="accent5">
                    <a:lumMod val="40000"/>
                    <a:lumOff val="60000"/>
                  </a:schemeClr>
                </a:solidFill>
                <a:latin typeface="Consolas"/>
              </a:rPr>
              <a:t> Set-</a:t>
            </a:r>
            <a:r>
              <a:rPr lang="en-US" sz="1800" err="1">
                <a:solidFill>
                  <a:schemeClr val="accent5">
                    <a:lumMod val="40000"/>
                    <a:lumOff val="60000"/>
                  </a:schemeClr>
                </a:solidFill>
                <a:latin typeface="Consolas"/>
              </a:rPr>
              <a:t>AzApiManagementPolicy</a:t>
            </a:r>
            <a:r>
              <a:rPr lang="en-US" sz="1800">
                <a:latin typeface="Consolas"/>
              </a:rPr>
              <a:t> -Context </a:t>
            </a:r>
            <a:r>
              <a:rPr lang="en-US" sz="1800">
                <a:solidFill>
                  <a:schemeClr val="accent2">
                    <a:lumMod val="40000"/>
                    <a:lumOff val="60000"/>
                  </a:schemeClr>
                </a:solidFill>
                <a:latin typeface="Consolas"/>
              </a:rPr>
              <a:t>$</a:t>
            </a:r>
            <a:r>
              <a:rPr lang="en-US" sz="1800" err="1">
                <a:solidFill>
                  <a:schemeClr val="accent2">
                    <a:lumMod val="40000"/>
                    <a:lumOff val="60000"/>
                  </a:schemeClr>
                </a:solidFill>
                <a:latin typeface="Consolas"/>
              </a:rPr>
              <a:t>apimContext</a:t>
            </a:r>
            <a:r>
              <a:rPr lang="en-US" sz="1800">
                <a:solidFill>
                  <a:schemeClr val="accent2">
                    <a:lumMod val="40000"/>
                    <a:lumOff val="60000"/>
                  </a:schemeClr>
                </a:solidFill>
                <a:latin typeface="Consolas"/>
              </a:rPr>
              <a:t> </a:t>
            </a:r>
            <a:r>
              <a:rPr lang="en-US" sz="1800">
                <a:latin typeface="Consolas"/>
              </a:rPr>
              <a:t>-</a:t>
            </a:r>
            <a:r>
              <a:rPr lang="en-US" sz="1800" err="1">
                <a:latin typeface="Consolas"/>
              </a:rPr>
              <a:t>ApiId</a:t>
            </a:r>
            <a:r>
              <a:rPr lang="en-US" sz="1800">
                <a:latin typeface="Consolas"/>
              </a:rPr>
              <a:t> </a:t>
            </a:r>
            <a:r>
              <a:rPr lang="en-US" sz="1800">
                <a:solidFill>
                  <a:schemeClr val="accent4">
                    <a:lumMod val="40000"/>
                    <a:lumOff val="60000"/>
                  </a:schemeClr>
                </a:solidFill>
                <a:latin typeface="Consolas"/>
              </a:rPr>
              <a:t>"canary </a:t>
            </a:r>
            <a:br>
              <a:rPr lang="en-US" sz="1800">
                <a:latin typeface="Consolas"/>
              </a:rPr>
            </a:br>
            <a:r>
              <a:rPr lang="en-US" sz="1800">
                <a:solidFill>
                  <a:schemeClr val="tx1"/>
                </a:solidFill>
                <a:latin typeface="Consolas"/>
              </a:rPr>
              <a:t>-</a:t>
            </a:r>
            <a:r>
              <a:rPr lang="en-US" sz="1800" err="1">
                <a:solidFill>
                  <a:srgbClr val="FFFFFF"/>
                </a:solidFill>
                <a:latin typeface="Consolas"/>
              </a:rPr>
              <a:t>PolicyFilePath</a:t>
            </a:r>
            <a:r>
              <a:rPr lang="en-US" sz="1800">
                <a:solidFill>
                  <a:srgbClr val="FFFFFF"/>
                </a:solidFill>
                <a:latin typeface="Consolas"/>
              </a:rPr>
              <a:t> </a:t>
            </a:r>
            <a:r>
              <a:rPr lang="en-US" sz="1800">
                <a:solidFill>
                  <a:schemeClr val="accent4">
                    <a:lumMod val="40000"/>
                    <a:lumOff val="60000"/>
                  </a:schemeClr>
                </a:solidFill>
                <a:latin typeface="Consolas"/>
              </a:rPr>
              <a:t>"/Users/</a:t>
            </a:r>
            <a:r>
              <a:rPr lang="en-US" sz="1800" err="1">
                <a:solidFill>
                  <a:schemeClr val="accent4">
                    <a:lumMod val="40000"/>
                    <a:lumOff val="60000"/>
                  </a:schemeClr>
                </a:solidFill>
                <a:latin typeface="Consolas"/>
              </a:rPr>
              <a:t>sma</a:t>
            </a:r>
            <a:r>
              <a:rPr lang="en-US" sz="1800">
                <a:solidFill>
                  <a:schemeClr val="accent4">
                    <a:lumMod val="40000"/>
                    <a:lumOff val="60000"/>
                  </a:schemeClr>
                </a:solidFill>
                <a:latin typeface="Consolas"/>
              </a:rPr>
              <a:t>/git/</a:t>
            </a:r>
            <a:r>
              <a:rPr lang="en-US" sz="1800" err="1">
                <a:solidFill>
                  <a:schemeClr val="accent4">
                    <a:lumMod val="40000"/>
                    <a:lumOff val="60000"/>
                  </a:schemeClr>
                </a:solidFill>
                <a:latin typeface="Consolas"/>
              </a:rPr>
              <a:t>msbuild</a:t>
            </a:r>
            <a:r>
              <a:rPr lang="en-US" sz="1800">
                <a:solidFill>
                  <a:schemeClr val="accent4">
                    <a:lumMod val="40000"/>
                    <a:lumOff val="60000"/>
                  </a:schemeClr>
                </a:solidFill>
                <a:latin typeface="Consolas"/>
              </a:rPr>
              <a:t>/files/2.20-canary.policy"</a:t>
            </a:r>
            <a:endParaRPr lang="en-US" sz="1800">
              <a:solidFill>
                <a:schemeClr val="accent4">
                  <a:lumMod val="40000"/>
                  <a:lumOff val="60000"/>
                </a:schemeClr>
              </a:solidFill>
            </a:endParaRPr>
          </a:p>
          <a:p>
            <a:endParaRPr lang="en-US" sz="1800">
              <a:solidFill>
                <a:schemeClr val="tx1"/>
              </a:solidFill>
            </a:endParaRPr>
          </a:p>
        </p:txBody>
      </p:sp>
      <p:sp>
        <p:nvSpPr>
          <p:cNvPr id="3" name="Text Placeholder 4">
            <a:extLst>
              <a:ext uri="{FF2B5EF4-FFF2-40B4-BE49-F238E27FC236}">
                <a16:creationId xmlns:a16="http://schemas.microsoft.com/office/drawing/2014/main" id="{248AD9EF-5AD4-4540-8CA0-C279FF3BE404}"/>
              </a:ext>
            </a:extLst>
          </p:cNvPr>
          <p:cNvSpPr txBox="1">
            <a:spLocks/>
          </p:cNvSpPr>
          <p:nvPr/>
        </p:nvSpPr>
        <p:spPr>
          <a:xfrm>
            <a:off x="626918" y="1021511"/>
            <a:ext cx="1156280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Consolas"/>
              </a:rPr>
              <a:t>&gt;</a:t>
            </a:r>
            <a:r>
              <a:rPr lang="en-US" sz="1800">
                <a:solidFill>
                  <a:schemeClr val="accent5">
                    <a:lumMod val="40000"/>
                    <a:lumOff val="60000"/>
                  </a:schemeClr>
                </a:solidFill>
                <a:latin typeface="Consolas"/>
              </a:rPr>
              <a:t> </a:t>
            </a:r>
            <a:endParaRPr lang="en-US" sz="1800">
              <a:solidFill>
                <a:schemeClr val="accent5">
                  <a:lumMod val="40000"/>
                  <a:lumOff val="60000"/>
                </a:schemeClr>
              </a:solidFill>
            </a:endParaRPr>
          </a:p>
        </p:txBody>
      </p:sp>
    </p:spTree>
    <p:extLst>
      <p:ext uri="{BB962C8B-B14F-4D97-AF65-F5344CB8AC3E}">
        <p14:creationId xmlns:p14="http://schemas.microsoft.com/office/powerpoint/2010/main" val="298792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 </a:t>
            </a:r>
          </a:p>
        </p:txBody>
      </p:sp>
    </p:spTree>
    <p:extLst>
      <p:ext uri="{BB962C8B-B14F-4D97-AF65-F5344CB8AC3E}">
        <p14:creationId xmlns:p14="http://schemas.microsoft.com/office/powerpoint/2010/main" val="17253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190C39-C5BC-4D1F-9C60-73DDFD2F091C}"/>
              </a:ext>
            </a:extLst>
          </p:cNvPr>
          <p:cNvSpPr>
            <a:spLocks noGrp="1"/>
          </p:cNvSpPr>
          <p:nvPr>
            <p:ph type="title"/>
          </p:nvPr>
        </p:nvSpPr>
        <p:spPr>
          <a:xfrm>
            <a:off x="585216" y="3035808"/>
            <a:ext cx="9144000" cy="498598"/>
          </a:xfrm>
        </p:spPr>
        <p:txBody>
          <a:bodyPr/>
          <a:lstStyle/>
          <a:p>
            <a:r>
              <a:rPr lang="en-US" dirty="0">
                <a:cs typeface="Segoe UI Semibold"/>
              </a:rPr>
              <a:t>Policies.</a:t>
            </a:r>
            <a:endParaRPr lang="en-US" dirty="0"/>
          </a:p>
        </p:txBody>
      </p:sp>
    </p:spTree>
    <p:extLst>
      <p:ext uri="{BB962C8B-B14F-4D97-AF65-F5344CB8AC3E}">
        <p14:creationId xmlns:p14="http://schemas.microsoft.com/office/powerpoint/2010/main" val="19832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Arrow Connector 41">
            <a:extLst>
              <a:ext uri="{FF2B5EF4-FFF2-40B4-BE49-F238E27FC236}">
                <a16:creationId xmlns:a16="http://schemas.microsoft.com/office/drawing/2014/main" id="{CDFC4847-153D-4D0A-9E0D-ADCD8A664079}"/>
              </a:ext>
            </a:extLst>
          </p:cNvPr>
          <p:cNvCxnSpPr>
            <a:cxnSpLocks/>
          </p:cNvCxnSpPr>
          <p:nvPr/>
        </p:nvCxnSpPr>
        <p:spPr>
          <a:xfrm flipH="1">
            <a:off x="7867939" y="3518765"/>
            <a:ext cx="2578098"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13327E-FC1C-47CA-A9BA-6D528C94CA58}"/>
              </a:ext>
            </a:extLst>
          </p:cNvPr>
          <p:cNvCxnSpPr>
            <a:cxnSpLocks/>
          </p:cNvCxnSpPr>
          <p:nvPr/>
        </p:nvCxnSpPr>
        <p:spPr>
          <a:xfrm flipH="1">
            <a:off x="5835940" y="3484128"/>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C730A-E966-45C2-A7BE-F6886C3E1CD7}"/>
              </a:ext>
            </a:extLst>
          </p:cNvPr>
          <p:cNvCxnSpPr>
            <a:cxnSpLocks/>
          </p:cNvCxnSpPr>
          <p:nvPr/>
        </p:nvCxnSpPr>
        <p:spPr>
          <a:xfrm flipH="1">
            <a:off x="5835940" y="4384673"/>
            <a:ext cx="834735" cy="23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BD75607-FE29-4D78-9FD8-2CD0EEEFFD99}"/>
              </a:ext>
            </a:extLst>
          </p:cNvPr>
          <p:cNvCxnSpPr>
            <a:cxnSpLocks/>
          </p:cNvCxnSpPr>
          <p:nvPr/>
        </p:nvCxnSpPr>
        <p:spPr>
          <a:xfrm flipV="1">
            <a:off x="7594311"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1055EB-015C-4307-A910-DBF118406CEB}"/>
              </a:ext>
            </a:extLst>
          </p:cNvPr>
          <p:cNvCxnSpPr/>
          <p:nvPr/>
        </p:nvCxnSpPr>
        <p:spPr>
          <a:xfrm flipV="1">
            <a:off x="5781675" y="2643621"/>
            <a:ext cx="648855" cy="3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878422E-1A79-42EB-88E2-169AFA05605D}"/>
              </a:ext>
            </a:extLst>
          </p:cNvPr>
          <p:cNvSpPr/>
          <p:nvPr/>
        </p:nvSpPr>
        <p:spPr bwMode="auto">
          <a:xfrm>
            <a:off x="6244937" y="2146299"/>
            <a:ext cx="3569854" cy="2744355"/>
          </a:xfrm>
          <a:prstGeom prst="rect">
            <a:avLst/>
          </a:prstGeom>
          <a:no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0C3D3663-DE1B-4B98-B878-9A505513981F}"/>
              </a:ext>
            </a:extLst>
          </p:cNvPr>
          <p:cNvSpPr>
            <a:spLocks noGrp="1"/>
          </p:cNvSpPr>
          <p:nvPr>
            <p:ph type="title"/>
          </p:nvPr>
        </p:nvSpPr>
        <p:spPr>
          <a:xfrm>
            <a:off x="588263" y="457200"/>
            <a:ext cx="11018520" cy="553998"/>
          </a:xfrm>
        </p:spPr>
        <p:txBody>
          <a:bodyPr/>
          <a:lstStyle/>
          <a:p>
            <a:r>
              <a:rPr lang="en-US">
                <a:cs typeface="Segoe UI"/>
              </a:rPr>
              <a:t>Changing the behavior of an API </a:t>
            </a:r>
            <a:endParaRPr lang="en-US"/>
          </a:p>
        </p:txBody>
      </p:sp>
      <p:sp>
        <p:nvSpPr>
          <p:cNvPr id="12" name="Content Placeholder 2">
            <a:extLst>
              <a:ext uri="{FF2B5EF4-FFF2-40B4-BE49-F238E27FC236}">
                <a16:creationId xmlns:a16="http://schemas.microsoft.com/office/drawing/2014/main" id="{27C92231-6CEF-4332-8F9B-4C85741C1E55}"/>
              </a:ext>
            </a:extLst>
          </p:cNvPr>
          <p:cNvSpPr>
            <a:spLocks noGrp="1"/>
          </p:cNvSpPr>
          <p:nvPr>
            <p:ph sz="quarter" idx="12"/>
          </p:nvPr>
        </p:nvSpPr>
        <p:spPr>
          <a:xfrm>
            <a:off x="589973" y="2347191"/>
            <a:ext cx="3987945" cy="1698927"/>
          </a:xfrm>
        </p:spPr>
        <p:txBody>
          <a:bodyPr vert="horz" wrap="square" lIns="0" tIns="0" rIns="0" bIns="0" rtlCol="0" anchor="t">
            <a:spAutoFit/>
          </a:bodyPr>
          <a:lstStyle/>
          <a:p>
            <a:pPr marL="457200" indent="-457200"/>
            <a:r>
              <a:rPr lang="en-US" sz="2400">
                <a:cs typeface="Segoe UI"/>
              </a:rPr>
              <a:t>Header validation</a:t>
            </a:r>
            <a:endParaRPr lang="en-US" sz="2400"/>
          </a:p>
          <a:p>
            <a:pPr marL="457200" indent="-457200"/>
            <a:r>
              <a:rPr lang="en-US" sz="2400">
                <a:cs typeface="Segoe UI"/>
              </a:rPr>
              <a:t>Mocking </a:t>
            </a:r>
            <a:endParaRPr lang="en-US" sz="2400"/>
          </a:p>
          <a:p>
            <a:pPr marL="457200" indent="-457200"/>
            <a:r>
              <a:rPr lang="en-US" sz="2400">
                <a:cs typeface="Segoe UI"/>
              </a:rPr>
              <a:t>Rate limiting</a:t>
            </a:r>
            <a:endParaRPr lang="en-US" sz="2400"/>
          </a:p>
          <a:p>
            <a:pPr marL="457200" indent="-457200"/>
            <a:r>
              <a:rPr lang="en-US" sz="2400">
                <a:cs typeface="Segoe UI"/>
              </a:rPr>
              <a:t>Monetizing websites</a:t>
            </a:r>
            <a:endParaRPr lang="en-US" sz="2400"/>
          </a:p>
        </p:txBody>
      </p:sp>
      <p:sp>
        <p:nvSpPr>
          <p:cNvPr id="18" name="Rectangle 17">
            <a:extLst>
              <a:ext uri="{FF2B5EF4-FFF2-40B4-BE49-F238E27FC236}">
                <a16:creationId xmlns:a16="http://schemas.microsoft.com/office/drawing/2014/main" id="{DF3C1DB3-96A0-45EF-8D16-84949A215401}"/>
              </a:ext>
            </a:extLst>
          </p:cNvPr>
          <p:cNvSpPr/>
          <p:nvPr/>
        </p:nvSpPr>
        <p:spPr bwMode="auto">
          <a:xfrm>
            <a:off x="8243690"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gradFill>
                  <a:gsLst>
                    <a:gs pos="2917">
                      <a:srgbClr val="1A1A1A"/>
                    </a:gs>
                    <a:gs pos="30000">
                      <a:srgbClr val="1A1A1A"/>
                    </a:gs>
                  </a:gsLst>
                  <a:lin ang="5400000" scaled="0"/>
                </a:gradFill>
                <a:latin typeface="Segoe UI"/>
                <a:cs typeface="Segoe UI"/>
              </a:rPr>
              <a:t>Backend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4" name="Rectangle 23">
            <a:extLst>
              <a:ext uri="{FF2B5EF4-FFF2-40B4-BE49-F238E27FC236}">
                <a16:creationId xmlns:a16="http://schemas.microsoft.com/office/drawing/2014/main" id="{497DE5AF-E69D-4D25-A7F6-23F522E9E646}"/>
              </a:ext>
            </a:extLst>
          </p:cNvPr>
          <p:cNvSpPr/>
          <p:nvPr/>
        </p:nvSpPr>
        <p:spPr bwMode="auto">
          <a:xfrm>
            <a:off x="6429404" y="2355053"/>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Inbound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26" name="Rectangle 25">
            <a:extLst>
              <a:ext uri="{FF2B5EF4-FFF2-40B4-BE49-F238E27FC236}">
                <a16:creationId xmlns:a16="http://schemas.microsoft.com/office/drawing/2014/main" id="{0A8C28C1-A821-4AAA-AC36-B8E2A0683DA6}"/>
              </a:ext>
            </a:extLst>
          </p:cNvPr>
          <p:cNvSpPr/>
          <p:nvPr/>
        </p:nvSpPr>
        <p:spPr bwMode="auto">
          <a:xfrm>
            <a:off x="6429404" y="3245702"/>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a:defRPr/>
            </a:pPr>
            <a:r>
              <a:rPr lang="en-US" sz="1600">
                <a:gradFill>
                  <a:gsLst>
                    <a:gs pos="2917">
                      <a:srgbClr val="1A1A1A"/>
                    </a:gs>
                    <a:gs pos="30000">
                      <a:srgbClr val="1A1A1A"/>
                    </a:gs>
                  </a:gsLst>
                  <a:lin ang="5400000" scaled="0"/>
                </a:gradFill>
                <a:latin typeface="Segoe UI"/>
                <a:cs typeface="Segoe UI"/>
              </a:rPr>
              <a:t>Outbound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cs typeface="Segoe UI"/>
            </a:endParaRPr>
          </a:p>
        </p:txBody>
      </p:sp>
      <p:sp>
        <p:nvSpPr>
          <p:cNvPr id="32" name="Rectangle 31">
            <a:extLst>
              <a:ext uri="{FF2B5EF4-FFF2-40B4-BE49-F238E27FC236}">
                <a16:creationId xmlns:a16="http://schemas.microsoft.com/office/drawing/2014/main" id="{B23298E6-431F-400E-AECF-279DFBB82F1B}"/>
              </a:ext>
            </a:extLst>
          </p:cNvPr>
          <p:cNvSpPr/>
          <p:nvPr/>
        </p:nvSpPr>
        <p:spPr bwMode="auto">
          <a:xfrm>
            <a:off x="6431053" y="4134701"/>
            <a:ext cx="1413464" cy="541687"/>
          </a:xfrm>
          <a:prstGeom prst="rect">
            <a:avLst/>
          </a:prstGeom>
          <a:solidFill>
            <a:schemeClr val="bg1"/>
          </a:solidFill>
          <a:ln w="15875">
            <a:solidFill>
              <a:srgbClr val="FF5B2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a:lnSpc>
                <a:spcPct val="100000"/>
              </a:lnSpc>
              <a:spcBef>
                <a:spcPts val="0"/>
              </a:spcBef>
              <a:spcAft>
                <a:spcPts val="0"/>
              </a:spcAft>
              <a:buClrTx/>
              <a:buSzTx/>
              <a:buNone/>
              <a:tabLst/>
              <a:defRPr/>
            </a:pPr>
            <a:r>
              <a:rPr lang="en-US" sz="1600" err="1">
                <a:gradFill>
                  <a:gsLst>
                    <a:gs pos="2917">
                      <a:srgbClr val="1A1A1A"/>
                    </a:gs>
                    <a:gs pos="30000">
                      <a:srgbClr val="1A1A1A"/>
                    </a:gs>
                  </a:gsLst>
                  <a:lin ang="5400000" scaled="0"/>
                </a:gradFill>
                <a:latin typeface="Segoe UI"/>
              </a:rPr>
              <a:t>OnError</a:t>
            </a:r>
            <a:endParaRPr lang="en-US" err="1">
              <a:ea typeface="+mn-ea"/>
              <a:cs typeface="+mn-cs"/>
            </a:endParaRPr>
          </a:p>
        </p:txBody>
      </p:sp>
      <p:sp>
        <p:nvSpPr>
          <p:cNvPr id="34" name="Rectangle 33">
            <a:extLst>
              <a:ext uri="{FF2B5EF4-FFF2-40B4-BE49-F238E27FC236}">
                <a16:creationId xmlns:a16="http://schemas.microsoft.com/office/drawing/2014/main" id="{62571403-F7AA-4FED-AC45-6CEB73E93D23}"/>
              </a:ext>
            </a:extLst>
          </p:cNvPr>
          <p:cNvSpPr/>
          <p:nvPr/>
        </p:nvSpPr>
        <p:spPr bwMode="auto">
          <a:xfrm>
            <a:off x="4668983" y="2354118"/>
            <a:ext cx="1156854" cy="2328719"/>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Client</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6DCAA3C-3F97-4B4B-8641-C37206F70263}"/>
              </a:ext>
            </a:extLst>
          </p:cNvPr>
          <p:cNvSpPr/>
          <p:nvPr/>
        </p:nvSpPr>
        <p:spPr bwMode="auto">
          <a:xfrm>
            <a:off x="10307175" y="2348345"/>
            <a:ext cx="1156854" cy="2334492"/>
          </a:xfrm>
          <a:prstGeom prst="rect">
            <a:avLst/>
          </a:prstGeom>
          <a:solidFill>
            <a:srgbClr val="FF5B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a:rPr>
              <a:t>Service</a:t>
            </a:r>
            <a:endParaRPr lang="en-US" sz="18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D27DB1A-BBE8-41EA-896C-FC31A1B640BB}"/>
              </a:ext>
            </a:extLst>
          </p:cNvPr>
          <p:cNvCxnSpPr>
            <a:cxnSpLocks/>
          </p:cNvCxnSpPr>
          <p:nvPr/>
        </p:nvCxnSpPr>
        <p:spPr>
          <a:xfrm flipV="1">
            <a:off x="9649402" y="2643621"/>
            <a:ext cx="723900" cy="92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F25E5BC-A1A5-4678-BCD0-56B5A0A720F8}"/>
              </a:ext>
            </a:extLst>
          </p:cNvPr>
          <p:cNvSpPr txBox="1"/>
          <p:nvPr/>
        </p:nvSpPr>
        <p:spPr>
          <a:xfrm>
            <a:off x="7186468" y="1777424"/>
            <a:ext cx="14616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APIM Policy</a:t>
            </a:r>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00956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There is a </a:t>
            </a:r>
            <a:r>
              <a:rPr lang="en-US">
                <a:hlinkClick r:id="rId3"/>
              </a:rPr>
              <a:t>policy</a:t>
            </a:r>
            <a:r>
              <a:rPr lang="en-US"/>
              <a:t> for that</a:t>
            </a:r>
          </a:p>
        </p:txBody>
      </p:sp>
      <p:sp>
        <p:nvSpPr>
          <p:cNvPr id="3" name="Text Placeholder 2"/>
          <p:cNvSpPr>
            <a:spLocks noGrp="1"/>
          </p:cNvSpPr>
          <p:nvPr>
            <p:ph type="body" sz="quarter" idx="10"/>
          </p:nvPr>
        </p:nvSpPr>
        <p:spPr>
          <a:xfrm>
            <a:off x="586390" y="1434370"/>
            <a:ext cx="11018520" cy="4765279"/>
          </a:xfrm>
        </p:spPr>
        <p:txBody>
          <a:bodyPr/>
          <a:lstStyle/>
          <a:p>
            <a:pPr>
              <a:lnSpc>
                <a:spcPct val="150000"/>
              </a:lnSpc>
            </a:pPr>
            <a:r>
              <a:rPr lang="en-US" sz="2800" dirty="0"/>
              <a:t>Encapsulate common API management functions</a:t>
            </a:r>
          </a:p>
          <a:p>
            <a:pPr lvl="1">
              <a:lnSpc>
                <a:spcPct val="150000"/>
              </a:lnSpc>
            </a:pPr>
            <a:r>
              <a:rPr lang="en-US" sz="2000" dirty="0"/>
              <a:t>Access control, Protection, Transformation, Caching, </a:t>
            </a:r>
            <a:r>
              <a:rPr lang="mr-IN" sz="2000" dirty="0"/>
              <a:t>…</a:t>
            </a:r>
            <a:endParaRPr lang="en-US" sz="2000" dirty="0"/>
          </a:p>
          <a:p>
            <a:pPr>
              <a:lnSpc>
                <a:spcPct val="150000"/>
              </a:lnSpc>
            </a:pPr>
            <a:r>
              <a:rPr lang="en-US" sz="2800" dirty="0"/>
              <a:t>Mutate request context or change API behavior</a:t>
            </a:r>
          </a:p>
          <a:p>
            <a:pPr>
              <a:lnSpc>
                <a:spcPct val="150000"/>
              </a:lnSpc>
            </a:pPr>
            <a:r>
              <a:rPr lang="en-US" sz="2800" dirty="0"/>
              <a:t>Set in the inbound and outbound directions</a:t>
            </a:r>
          </a:p>
          <a:p>
            <a:pPr>
              <a:lnSpc>
                <a:spcPct val="150000"/>
              </a:lnSpc>
            </a:pPr>
            <a:r>
              <a:rPr lang="en-US" sz="2800" dirty="0"/>
              <a:t>Can be triggered on error</a:t>
            </a:r>
          </a:p>
          <a:p>
            <a:pPr>
              <a:lnSpc>
                <a:spcPct val="150000"/>
              </a:lnSpc>
            </a:pPr>
            <a:r>
              <a:rPr lang="en-US" sz="2800" dirty="0"/>
              <a:t>Applied at a variety of scopes</a:t>
            </a:r>
          </a:p>
          <a:p>
            <a:pPr>
              <a:lnSpc>
                <a:spcPct val="150000"/>
              </a:lnSpc>
            </a:pPr>
            <a:endParaRPr lang="en-US" sz="2800" dirty="0"/>
          </a:p>
        </p:txBody>
      </p:sp>
      <p:pic>
        <p:nvPicPr>
          <p:cNvPr id="6" name="Picture 5">
            <a:extLst>
              <a:ext uri="{FF2B5EF4-FFF2-40B4-BE49-F238E27FC236}">
                <a16:creationId xmlns:a16="http://schemas.microsoft.com/office/drawing/2014/main" id="{F544816D-F404-42E0-820E-CBC3715E4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3607475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69240" y="741596"/>
            <a:ext cx="5735320" cy="2031325"/>
          </a:xfrm>
        </p:spPr>
        <p:txBody>
          <a:bodyPr/>
          <a:lstStyle/>
          <a:p>
            <a:r>
              <a:rPr lang="en-US" sz="2000"/>
              <a:t>C# “snippets” used with policies</a:t>
            </a:r>
          </a:p>
          <a:p>
            <a:r>
              <a:rPr lang="en-US" sz="2000"/>
              <a:t>Read-only access to the request context</a:t>
            </a:r>
          </a:p>
          <a:p>
            <a:r>
              <a:rPr lang="en-US" sz="2000"/>
              <a:t>Can use whitelisted .NET types</a:t>
            </a:r>
          </a:p>
          <a:p>
            <a:r>
              <a:rPr lang="en-US" sz="2000"/>
              <a:t>Dynamically configure and conditionally execute policies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2185214"/>
          </a:xfrm>
        </p:spPr>
        <p:txBody>
          <a:bodyPr/>
          <a:lstStyle/>
          <a:p>
            <a:pPr lvl="0">
              <a:buClr>
                <a:srgbClr val="353535"/>
              </a:buClr>
            </a:pPr>
            <a:r>
              <a:rPr lang="en-US" sz="2000" dirty="0">
                <a:gradFill>
                  <a:gsLst>
                    <a:gs pos="1250">
                      <a:srgbClr val="353535"/>
                    </a:gs>
                    <a:gs pos="100000">
                      <a:srgbClr val="353535"/>
                    </a:gs>
                  </a:gsLst>
                  <a:lin ang="5400000" scaled="0"/>
                </a:gradFill>
              </a:rPr>
              <a:t>Shared across APIM instance</a:t>
            </a:r>
          </a:p>
          <a:p>
            <a:pPr lvl="0">
              <a:buClr>
                <a:srgbClr val="353535"/>
              </a:buClr>
            </a:pPr>
            <a:r>
              <a:rPr lang="en-US" sz="2000" dirty="0">
                <a:gradFill>
                  <a:gsLst>
                    <a:gs pos="1250">
                      <a:srgbClr val="353535"/>
                    </a:gs>
                    <a:gs pos="100000">
                      <a:srgbClr val="353535"/>
                    </a:gs>
                  </a:gsLst>
                  <a:lin ang="5400000" scaled="0"/>
                </a:gradFill>
              </a:rPr>
              <a:t>Keep secrets and “magic” strings out of policies</a:t>
            </a:r>
          </a:p>
          <a:p>
            <a:pPr lvl="0">
              <a:buClr>
                <a:srgbClr val="353535"/>
              </a:buClr>
            </a:pPr>
            <a:r>
              <a:rPr lang="en-US" sz="2000" dirty="0">
                <a:gradFill>
                  <a:gsLst>
                    <a:gs pos="1250">
                      <a:srgbClr val="353535"/>
                    </a:gs>
                    <a:gs pos="100000">
                      <a:srgbClr val="353535"/>
                    </a:gs>
                  </a:gsLst>
                  <a:lin ang="5400000" scaled="0"/>
                </a:gradFill>
              </a:rPr>
              <a:t>Add semantics, if named well</a:t>
            </a:r>
          </a:p>
          <a:p>
            <a:pPr lvl="0">
              <a:buClr>
                <a:srgbClr val="353535"/>
              </a:buClr>
            </a:pPr>
            <a:r>
              <a:rPr lang="en-US" sz="2000" dirty="0">
                <a:gradFill>
                  <a:gsLst>
                    <a:gs pos="1250">
                      <a:srgbClr val="353535"/>
                    </a:gs>
                    <a:gs pos="100000">
                      <a:srgbClr val="353535"/>
                    </a:gs>
                  </a:gsLst>
                  <a:lin ang="5400000" scaled="0"/>
                </a:gradFill>
              </a:rPr>
              <a:t>Enable a single point of change</a:t>
            </a:r>
          </a:p>
          <a:p>
            <a:pPr lvl="0">
              <a:buClr>
                <a:srgbClr val="353535"/>
              </a:buClr>
            </a:pPr>
            <a:r>
              <a:rPr lang="en-US" sz="20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93579" y="38909"/>
            <a:ext cx="3726213"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i="0" u="none" strike="noStrike" kern="1200" cap="none" spc="0" normalizeH="0" baseline="0" noProof="0">
                <a:ln>
                  <a:noFill/>
                </a:ln>
                <a:gradFill>
                  <a:gsLst>
                    <a:gs pos="2917">
                      <a:srgbClr val="353535"/>
                    </a:gs>
                    <a:gs pos="30000">
                      <a:srgbClr val="353535"/>
                    </a:gs>
                  </a:gsLst>
                  <a:lin ang="5400000" scaled="0"/>
                </a:gradFill>
                <a:effectLst/>
                <a:uLnTx/>
                <a:uFillTx/>
                <a:latin typeface="+mj-lt"/>
                <a:ea typeface="+mn-ea"/>
                <a:cs typeface="+mn-cs"/>
              </a:rPr>
              <a:t>Policy expressions</a:t>
            </a:r>
          </a:p>
        </p:txBody>
      </p:sp>
      <p:sp>
        <p:nvSpPr>
          <p:cNvPr id="15" name="TextBox 14">
            <a:extLst>
              <a:ext uri="{FF2B5EF4-FFF2-40B4-BE49-F238E27FC236}">
                <a16:creationId xmlns:a16="http://schemas.microsoft.com/office/drawing/2014/main" id="{787B6DFF-C4A1-054C-8407-7985C8B5FA45}"/>
              </a:ext>
            </a:extLst>
          </p:cNvPr>
          <p:cNvSpPr txBox="1"/>
          <p:nvPr/>
        </p:nvSpPr>
        <p:spPr>
          <a:xfrm>
            <a:off x="6044752" y="38909"/>
            <a:ext cx="2996269"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mj-lt"/>
                <a:ea typeface="+mn-ea"/>
                <a:cs typeface="+mn-cs"/>
              </a:rPr>
              <a:t>Named values</a:t>
            </a:r>
          </a:p>
        </p:txBody>
      </p:sp>
    </p:spTree>
    <p:extLst>
      <p:ext uri="{BB962C8B-B14F-4D97-AF65-F5344CB8AC3E}">
        <p14:creationId xmlns:p14="http://schemas.microsoft.com/office/powerpoint/2010/main" val="165228837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8504" y="1327831"/>
            <a:ext cx="10731890" cy="4739759"/>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a:p>
            <a:endParaRPr lang="en-US" sz="2000">
              <a:solidFill>
                <a:schemeClr val="accent1"/>
              </a:solidFill>
            </a:endParaRPr>
          </a:p>
        </p:txBody>
      </p:sp>
      <p:sp>
        <p:nvSpPr>
          <p:cNvPr id="3" name="Title 1">
            <a:extLst>
              <a:ext uri="{FF2B5EF4-FFF2-40B4-BE49-F238E27FC236}">
                <a16:creationId xmlns:a16="http://schemas.microsoft.com/office/drawing/2014/main" id="{3A0AA44F-01B4-4045-AA94-E1DC8C683E42}"/>
              </a:ext>
            </a:extLst>
          </p:cNvPr>
          <p:cNvSpPr>
            <a:spLocks noGrp="1"/>
          </p:cNvSpPr>
          <p:nvPr>
            <p:ph type="title"/>
          </p:nvPr>
        </p:nvSpPr>
        <p:spPr>
          <a:xfrm>
            <a:off x="588263" y="457200"/>
            <a:ext cx="11018520" cy="553998"/>
          </a:xfrm>
        </p:spPr>
        <p:txBody>
          <a:bodyPr/>
          <a:lstStyle/>
          <a:p>
            <a:r>
              <a:rPr lang="en-US">
                <a:cs typeface="Segoe UI"/>
              </a:rPr>
              <a:t>Basic API policy</a:t>
            </a:r>
            <a:endParaRPr lang="en-US"/>
          </a:p>
        </p:txBody>
      </p:sp>
    </p:spTree>
    <p:extLst>
      <p:ext uri="{BB962C8B-B14F-4D97-AF65-F5344CB8AC3E}">
        <p14:creationId xmlns:p14="http://schemas.microsoft.com/office/powerpoint/2010/main" val="142972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847" y="1274544"/>
            <a:ext cx="10731890" cy="4001095"/>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choose</a:t>
            </a:r>
            <a:r>
              <a:rPr lang="en-US" sz="2000">
                <a:latin typeface="Consolas"/>
              </a:rPr>
              <a:t>&gt;</a:t>
            </a:r>
            <a:endParaRPr lang="en-US"/>
          </a:p>
          <a:p>
            <a:r>
              <a:rPr lang="en-US" sz="2000">
                <a:latin typeface="Consolas"/>
              </a:rPr>
              <a:t>    &lt;</a:t>
            </a:r>
            <a:r>
              <a:rPr lang="en-US" sz="2000">
                <a:solidFill>
                  <a:srgbClr val="00B0F0"/>
                </a:solidFill>
                <a:latin typeface="Consolas"/>
              </a:rPr>
              <a:t>when </a:t>
            </a:r>
            <a:r>
              <a:rPr lang="en-US" sz="2000">
                <a:solidFill>
                  <a:schemeClr val="accent2">
                    <a:lumMod val="40000"/>
                    <a:lumOff val="60000"/>
                  </a:schemeClr>
                </a:solidFill>
                <a:latin typeface="Consolas"/>
              </a:rPr>
              <a:t>condition</a:t>
            </a:r>
            <a:r>
              <a:rPr lang="en-US" sz="2000">
                <a:latin typeface="Consolas"/>
              </a:rPr>
              <a:t>="</a:t>
            </a:r>
            <a:r>
              <a:rPr lang="en-US" sz="2000">
                <a:solidFill>
                  <a:schemeClr val="accent5">
                    <a:lumMod val="40000"/>
                    <a:lumOff val="60000"/>
                  </a:schemeClr>
                </a:solidFill>
                <a:latin typeface="Consolas"/>
              </a:rPr>
              <a:t>@({{${isServiceDown}}})</a:t>
            </a:r>
            <a:r>
              <a:rPr lang="en-US" sz="2000">
                <a:latin typeface="Consolas"/>
              </a:rPr>
              <a:t>"&gt;</a:t>
            </a:r>
            <a:endParaRPr lang="en-US"/>
          </a:p>
          <a:p>
            <a:r>
              <a:rPr lang="en-US" sz="2000">
                <a:latin typeface="Consolas"/>
              </a:rPr>
              <a:t>        &lt;</a:t>
            </a:r>
            <a:r>
              <a:rPr lang="en-US" sz="2000">
                <a:solidFill>
                  <a:srgbClr val="00B0F0"/>
                </a:solidFill>
                <a:latin typeface="Consolas"/>
              </a:rPr>
              <a:t>return-response</a:t>
            </a:r>
            <a:r>
              <a:rPr lang="en-US" sz="2000">
                <a:latin typeface="Consolas"/>
              </a:rPr>
              <a:t>&gt;</a:t>
            </a:r>
            <a:endParaRPr lang="en-US"/>
          </a:p>
          <a:p>
            <a:r>
              <a:rPr lang="en-US" sz="2000">
                <a:latin typeface="Consolas"/>
              </a:rPr>
              <a:t>            &lt;</a:t>
            </a:r>
            <a:r>
              <a:rPr lang="en-US" sz="2000">
                <a:solidFill>
                  <a:srgbClr val="00B0F0"/>
                </a:solidFill>
                <a:latin typeface="Consolas"/>
              </a:rPr>
              <a:t>set-status</a:t>
            </a:r>
            <a:r>
              <a:rPr lang="en-US" sz="2000">
                <a:latin typeface="Consolas"/>
              </a:rPr>
              <a:t> </a:t>
            </a:r>
            <a:r>
              <a:rPr lang="en-US" sz="2000">
                <a:solidFill>
                  <a:schemeClr val="accent2">
                    <a:lumMod val="40000"/>
                    <a:lumOff val="60000"/>
                  </a:schemeClr>
                </a:solidFill>
                <a:latin typeface="Consolas"/>
              </a:rPr>
              <a:t>code</a:t>
            </a:r>
            <a:r>
              <a:rPr lang="en-US" sz="2000">
                <a:latin typeface="Consolas"/>
              </a:rPr>
              <a:t>="</a:t>
            </a:r>
            <a:r>
              <a:rPr lang="en-US" sz="2000">
                <a:solidFill>
                  <a:schemeClr val="accent5">
                    <a:lumMod val="40000"/>
                    <a:lumOff val="60000"/>
                  </a:schemeClr>
                </a:solidFill>
                <a:latin typeface="Consolas"/>
              </a:rPr>
              <a:t>400</a:t>
            </a:r>
            <a:r>
              <a:rPr lang="en-US" sz="2000">
                <a:latin typeface="Consolas"/>
              </a:rPr>
              <a:t>" </a:t>
            </a:r>
            <a:r>
              <a:rPr lang="en-US" sz="2000">
                <a:solidFill>
                  <a:schemeClr val="accent2">
                    <a:lumMod val="40000"/>
                    <a:lumOff val="60000"/>
                  </a:schemeClr>
                </a:solidFill>
                <a:latin typeface="Consolas"/>
              </a:rPr>
              <a:t>reason</a:t>
            </a:r>
            <a:r>
              <a:rPr lang="en-US" sz="2000">
                <a:latin typeface="Consolas"/>
              </a:rPr>
              <a:t>="</a:t>
            </a:r>
            <a:r>
              <a:rPr lang="en-US" sz="2000">
                <a:solidFill>
                  <a:schemeClr val="accent5">
                    <a:lumMod val="40000"/>
                    <a:lumOff val="60000"/>
                  </a:schemeClr>
                </a:solidFill>
                <a:latin typeface="Consolas"/>
              </a:rPr>
              <a:t>Bad Request</a:t>
            </a:r>
            <a:r>
              <a:rPr lang="en-US" sz="2000">
                <a:latin typeface="Consolas"/>
              </a:rPr>
              <a:t>" /&gt;</a:t>
            </a:r>
            <a:endParaRPr lang="en-US"/>
          </a:p>
          <a:p>
            <a:r>
              <a:rPr lang="en-US" sz="2000">
                <a:latin typeface="Consolas"/>
              </a:rPr>
              <a:t>            &lt;</a:t>
            </a:r>
            <a:r>
              <a:rPr lang="en-US" sz="2000">
                <a:solidFill>
                  <a:srgbClr val="00B0F0"/>
                </a:solidFill>
                <a:latin typeface="Consolas"/>
              </a:rPr>
              <a:t>set-header</a:t>
            </a:r>
            <a:r>
              <a:rPr lang="en-US" sz="2000">
                <a:latin typeface="Consolas"/>
              </a:rPr>
              <a:t> </a:t>
            </a:r>
            <a:r>
              <a:rPr lang="en-US" sz="2000">
                <a:solidFill>
                  <a:schemeClr val="accent2">
                    <a:lumMod val="40000"/>
                    <a:lumOff val="60000"/>
                  </a:schemeClr>
                </a:solidFill>
                <a:latin typeface="Consolas"/>
              </a:rPr>
              <a:t>name</a:t>
            </a:r>
            <a:r>
              <a:rPr lang="en-US" sz="2000">
                <a:latin typeface="Consolas"/>
              </a:rPr>
              <a:t>="</a:t>
            </a:r>
            <a:r>
              <a:rPr lang="en-US" sz="2000">
                <a:solidFill>
                  <a:schemeClr val="accent5">
                    <a:lumMod val="40000"/>
                    <a:lumOff val="60000"/>
                  </a:schemeClr>
                </a:solidFill>
                <a:latin typeface="Consolas"/>
              </a:rPr>
              <a:t>Content-Type</a:t>
            </a:r>
            <a:r>
              <a:rPr lang="en-US" sz="2000">
                <a:latin typeface="Consolas"/>
              </a:rPr>
              <a:t>" </a:t>
            </a:r>
            <a:r>
              <a:rPr lang="en-US" sz="2000">
                <a:solidFill>
                  <a:schemeClr val="accent2">
                    <a:lumMod val="40000"/>
                    <a:lumOff val="60000"/>
                  </a:schemeClr>
                </a:solidFill>
                <a:latin typeface="Consolas"/>
              </a:rPr>
              <a:t>exists-action</a:t>
            </a:r>
            <a:r>
              <a:rPr lang="en-US" sz="2000">
                <a:latin typeface="Consolas"/>
              </a:rPr>
              <a:t>="</a:t>
            </a:r>
            <a:r>
              <a:rPr lang="en-US" sz="2000">
                <a:solidFill>
                  <a:schemeClr val="accent5">
                    <a:lumMod val="40000"/>
                    <a:lumOff val="60000"/>
                  </a:schemeClr>
                </a:solidFill>
                <a:latin typeface="Consolas"/>
              </a:rPr>
              <a:t>override</a:t>
            </a:r>
            <a:r>
              <a:rPr lang="en-US" sz="2000">
                <a:latin typeface="Consolas"/>
              </a:rPr>
              <a:t>"&gt;</a:t>
            </a:r>
            <a:endParaRPr lang="en-US"/>
          </a:p>
          <a:p>
            <a:r>
              <a:rPr lang="en-US" sz="2000">
                <a:latin typeface="Consolas"/>
              </a:rPr>
              <a:t>                &lt;</a:t>
            </a:r>
            <a:r>
              <a:rPr lang="en-US" sz="2000">
                <a:solidFill>
                  <a:srgbClr val="00B0F0"/>
                </a:solidFill>
                <a:latin typeface="Consolas"/>
              </a:rPr>
              <a:t>value</a:t>
            </a:r>
            <a:r>
              <a:rPr lang="en-US" sz="2000">
                <a:latin typeface="Consolas"/>
              </a:rPr>
              <a:t>&gt;application/json;charset=UTF-8&lt;/</a:t>
            </a:r>
            <a:r>
              <a:rPr lang="en-US" sz="2000">
                <a:solidFill>
                  <a:srgbClr val="00B0F0"/>
                </a:solidFill>
                <a:latin typeface="Consolas"/>
              </a:rPr>
              <a:t>value</a:t>
            </a:r>
            <a:r>
              <a:rPr lang="en-US" sz="2000">
                <a:latin typeface="Consolas"/>
              </a:rPr>
              <a:t>&gt;</a:t>
            </a:r>
            <a:endParaRPr lang="en-US"/>
          </a:p>
          <a:p>
            <a:r>
              <a:rPr lang="en-US" sz="2000">
                <a:latin typeface="Consolas"/>
              </a:rPr>
              <a:t>            &lt;/</a:t>
            </a:r>
            <a:r>
              <a:rPr lang="en-US" sz="2000">
                <a:solidFill>
                  <a:srgbClr val="00B0F0"/>
                </a:solidFill>
                <a:latin typeface="Consolas"/>
              </a:rPr>
              <a:t>set-header</a:t>
            </a:r>
            <a:r>
              <a:rPr lang="en-US" sz="2000">
                <a:latin typeface="Consolas"/>
              </a:rPr>
              <a:t>&gt;</a:t>
            </a:r>
            <a:endParaRPr lang="en-US"/>
          </a:p>
          <a:p>
            <a:r>
              <a:rPr lang="en-US" sz="2000">
                <a:latin typeface="Consolas"/>
              </a:rPr>
              <a:t>            &lt;</a:t>
            </a:r>
            <a:r>
              <a:rPr lang="en-US" sz="2000">
                <a:solidFill>
                  <a:srgbClr val="00B0F0"/>
                </a:solidFill>
                <a:latin typeface="Consolas"/>
              </a:rPr>
              <a:t>set-body</a:t>
            </a:r>
            <a:r>
              <a:rPr lang="en-US" sz="2000">
                <a:latin typeface="Consolas"/>
              </a:rPr>
              <a:t>&gt;{"kind": "unsupported"}&lt;/</a:t>
            </a:r>
            <a:r>
              <a:rPr lang="en-US" sz="2000">
                <a:solidFill>
                  <a:srgbClr val="00B0F0"/>
                </a:solidFill>
                <a:latin typeface="Consolas"/>
              </a:rPr>
              <a:t>set-body</a:t>
            </a:r>
            <a:r>
              <a:rPr lang="en-US" sz="2000">
                <a:latin typeface="Consolas"/>
              </a:rPr>
              <a:t>&gt;</a:t>
            </a:r>
            <a:endParaRPr lang="en-US"/>
          </a:p>
          <a:p>
            <a:r>
              <a:rPr lang="en-US" sz="2000">
                <a:latin typeface="Consolas"/>
              </a:rPr>
              <a:t>        &lt;/</a:t>
            </a:r>
            <a:r>
              <a:rPr lang="en-US" sz="2000">
                <a:solidFill>
                  <a:srgbClr val="00B0F0"/>
                </a:solidFill>
                <a:latin typeface="Consolas"/>
              </a:rPr>
              <a:t>return-response</a:t>
            </a:r>
            <a:r>
              <a:rPr lang="en-US" sz="2000">
                <a:latin typeface="Consolas"/>
              </a:rPr>
              <a:t>&gt;</a:t>
            </a:r>
            <a:endParaRPr lang="en-US"/>
          </a:p>
          <a:p>
            <a:r>
              <a:rPr lang="en-US" sz="2000">
                <a:latin typeface="Consolas"/>
              </a:rPr>
              <a:t>    &lt;/</a:t>
            </a:r>
            <a:r>
              <a:rPr lang="en-US" sz="2000">
                <a:solidFill>
                  <a:srgbClr val="00B0F0"/>
                </a:solidFill>
                <a:latin typeface="Consolas"/>
              </a:rPr>
              <a:t>when</a:t>
            </a:r>
            <a:r>
              <a:rPr lang="en-US" sz="2000">
                <a:latin typeface="Consolas"/>
              </a:rPr>
              <a:t>&gt;</a:t>
            </a:r>
            <a:endParaRPr lang="en-US"/>
          </a:p>
          <a:p>
            <a:r>
              <a:rPr lang="en-US" sz="2000">
                <a:latin typeface="Consolas"/>
              </a:rPr>
              <a:t>&lt;/</a:t>
            </a:r>
            <a:r>
              <a:rPr lang="en-US" sz="2000">
                <a:solidFill>
                  <a:srgbClr val="00B0F0"/>
                </a:solidFill>
                <a:latin typeface="Consolas"/>
              </a:rPr>
              <a:t>choose</a:t>
            </a:r>
            <a:r>
              <a:rPr lang="en-US" sz="2000">
                <a:latin typeface="Consolas"/>
              </a:rPr>
              <a:t>&gt;</a:t>
            </a:r>
            <a:endParaRPr lang="en-US"/>
          </a:p>
        </p:txBody>
      </p:sp>
      <p:sp>
        <p:nvSpPr>
          <p:cNvPr id="2" name="Title 1">
            <a:extLst>
              <a:ext uri="{FF2B5EF4-FFF2-40B4-BE49-F238E27FC236}">
                <a16:creationId xmlns:a16="http://schemas.microsoft.com/office/drawing/2014/main" id="{4587FEE1-DCF2-4B65-9D21-30D5198819CC}"/>
              </a:ext>
            </a:extLst>
          </p:cNvPr>
          <p:cNvSpPr>
            <a:spLocks noGrp="1"/>
          </p:cNvSpPr>
          <p:nvPr>
            <p:ph type="title"/>
          </p:nvPr>
        </p:nvSpPr>
        <p:spPr>
          <a:xfrm>
            <a:off x="588263" y="457200"/>
            <a:ext cx="11018520" cy="553998"/>
          </a:xfrm>
        </p:spPr>
        <p:txBody>
          <a:bodyPr/>
          <a:lstStyle/>
          <a:p>
            <a:r>
              <a:rPr lang="en-US">
                <a:cs typeface="Segoe UI"/>
              </a:rPr>
              <a:t>Mock template to include</a:t>
            </a:r>
            <a:endParaRPr lang="en-US"/>
          </a:p>
        </p:txBody>
      </p:sp>
    </p:spTree>
    <p:extLst>
      <p:ext uri="{BB962C8B-B14F-4D97-AF65-F5344CB8AC3E}">
        <p14:creationId xmlns:p14="http://schemas.microsoft.com/office/powerpoint/2010/main" val="404564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3176" y="1231915"/>
            <a:ext cx="11557834" cy="5109091"/>
          </a:xfrm>
        </p:spPr>
        <p:txBody>
          <a:bodyPr vert="horz" wrap="square" lIns="0" tIns="0" rIns="0" bIns="0" rtlCol="0" anchor="t">
            <a:spAutoFit/>
          </a:bodyPr>
          <a:lstStyle/>
          <a:p>
            <a:r>
              <a:rPr lang="en-US" sz="2000">
                <a:latin typeface="Consolas"/>
              </a:rPr>
              <a:t>&lt;</a:t>
            </a:r>
            <a:r>
              <a:rPr lang="en-US" sz="2000">
                <a:solidFill>
                  <a:srgbClr val="00B0F0"/>
                </a:solidFill>
                <a:latin typeface="Consolas"/>
              </a:rPr>
              <a:t>policies</a:t>
            </a:r>
            <a:r>
              <a:rPr lang="en-US" sz="2000">
                <a:latin typeface="Consolas"/>
              </a:rPr>
              <a:t>&gt;</a:t>
            </a:r>
            <a:endParaRPr lang="en-US" sz="2000"/>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tal </a:t>
            </a:r>
            <a:r>
              <a:rPr lang="en-US" sz="2000">
                <a:solidFill>
                  <a:schemeClr val="accent2">
                    <a:lumMod val="40000"/>
                    <a:lumOff val="60000"/>
                  </a:schemeClr>
                </a:solidFill>
                <a:latin typeface="Consolas"/>
              </a:rPr>
              <a:t>metal:use-macro</a:t>
            </a:r>
            <a:r>
              <a:rPr lang="en-US" sz="2000">
                <a:latin typeface="Consolas"/>
              </a:rPr>
              <a:t>='</a:t>
            </a:r>
            <a:r>
              <a:rPr lang="en-US" sz="2000">
                <a:solidFill>
                  <a:schemeClr val="accent5">
                    <a:lumMod val="40000"/>
                    <a:lumOff val="60000"/>
                  </a:schemeClr>
                </a:solidFill>
                <a:latin typeface="Consolas"/>
              </a:rPr>
              <a:t>load:_mock.policy.xml</a:t>
            </a:r>
            <a:r>
              <a:rPr lang="en-US" sz="2000">
                <a:latin typeface="Consolas"/>
              </a:rPr>
              <a:t>' </a:t>
            </a:r>
            <a:endParaRPr lang="en-US" sz="2000">
              <a:solidFill>
                <a:srgbClr val="FFFFFF"/>
              </a:solidFill>
              <a:latin typeface="Consolas"/>
            </a:endParaRPr>
          </a:p>
          <a:p>
            <a:r>
              <a:rPr lang="en-US" sz="2000">
                <a:solidFill>
                  <a:schemeClr val="accent2">
                    <a:lumMod val="40000"/>
                    <a:lumOff val="60000"/>
                  </a:schemeClr>
                </a:solidFill>
                <a:latin typeface="Consolas"/>
              </a:rPr>
              <a:t>             tal:define</a:t>
            </a:r>
            <a:r>
              <a:rPr lang="en-US" sz="2000">
                <a:latin typeface="Consolas"/>
              </a:rPr>
              <a:t>="</a:t>
            </a:r>
            <a:r>
              <a:rPr lang="en-US" sz="2000">
                <a:solidFill>
                  <a:schemeClr val="accent5">
                    <a:lumMod val="40000"/>
                    <a:lumOff val="60000"/>
                  </a:schemeClr>
                </a:solidFill>
                <a:latin typeface="Consolas"/>
              </a:rPr>
              <a:t>isServiceDown 'isPaymentsDown'</a:t>
            </a:r>
            <a:r>
              <a:rPr lang="en-US" sz="2000">
                <a:latin typeface="Consolas"/>
              </a:rPr>
              <a:t>" /&gt;</a:t>
            </a:r>
          </a:p>
          <a:p>
            <a:r>
              <a:rPr lang="en-US" sz="2000">
                <a:latin typeface="Consolas"/>
              </a:rPr>
              <a:t>        &lt;</a:t>
            </a:r>
            <a:r>
              <a:rPr lang="en-US" sz="2000">
                <a:solidFill>
                  <a:srgbClr val="00B0F0"/>
                </a:solidFill>
                <a:latin typeface="Consolas"/>
              </a:rPr>
              <a:t>set-backend-service</a:t>
            </a:r>
            <a:r>
              <a:rPr lang="en-US" sz="2000">
                <a:latin typeface="Consolas"/>
              </a:rPr>
              <a:t> </a:t>
            </a:r>
            <a:r>
              <a:rPr lang="en-US" sz="2000">
                <a:solidFill>
                  <a:schemeClr val="bg2">
                    <a:lumMod val="40000"/>
                    <a:lumOff val="60000"/>
                  </a:schemeClr>
                </a:solidFill>
                <a:latin typeface="Consolas"/>
              </a:rPr>
              <a:t>base-url</a:t>
            </a:r>
            <a:r>
              <a:rPr lang="en-US" sz="2000">
                <a:latin typeface="Consolas"/>
              </a:rPr>
              <a:t>="</a:t>
            </a:r>
            <a:r>
              <a:rPr lang="en-US" sz="2000">
                <a:solidFill>
                  <a:schemeClr val="accent5">
                    <a:lumMod val="40000"/>
                    <a:lumOff val="60000"/>
                  </a:schemeClr>
                </a:solidFill>
                <a:latin typeface="Consolas"/>
              </a:rPr>
              <a:t>{{AKSBackendUrl}}/Payments/</a:t>
            </a:r>
            <a:r>
              <a:rPr lang="en-US" sz="2000">
                <a:latin typeface="Consolas"/>
              </a:rPr>
              <a:t>" /&gt;</a:t>
            </a:r>
          </a:p>
          <a:p>
            <a:r>
              <a:rPr lang="en-US" sz="2000">
                <a:latin typeface="Consolas"/>
              </a:rPr>
              <a:t>    &lt;/</a:t>
            </a:r>
            <a:r>
              <a:rPr lang="en-US" sz="2000">
                <a:solidFill>
                  <a:srgbClr val="00B0F0"/>
                </a:solidFill>
                <a:latin typeface="Consolas"/>
              </a:rPr>
              <a:t>inbound</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backend</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       &lt;</a:t>
            </a:r>
            <a:r>
              <a:rPr lang="en-US" sz="2000">
                <a:solidFill>
                  <a:srgbClr val="00B0F0"/>
                </a:solidFill>
                <a:latin typeface="Consolas"/>
              </a:rPr>
              <a:t>base </a:t>
            </a:r>
            <a:r>
              <a:rPr lang="en-US" sz="2000">
                <a:latin typeface="Consolas"/>
              </a:rPr>
              <a:t>/&gt;</a:t>
            </a:r>
            <a:endParaRPr lang="en-US" sz="2000"/>
          </a:p>
          <a:p>
            <a:r>
              <a:rPr lang="en-US" sz="2000">
                <a:latin typeface="Consolas"/>
              </a:rPr>
              <a:t>    &lt;/</a:t>
            </a:r>
            <a:r>
              <a:rPr lang="en-US" sz="2000">
                <a:solidFill>
                  <a:srgbClr val="00B0F0"/>
                </a:solidFill>
                <a:latin typeface="Consolas"/>
              </a:rPr>
              <a:t>outbound</a:t>
            </a:r>
            <a:r>
              <a:rPr lang="en-US" sz="2000">
                <a:latin typeface="Consolas"/>
              </a:rPr>
              <a:t>&gt;</a:t>
            </a:r>
            <a:endParaRPr lang="en-US" sz="2000"/>
          </a:p>
          <a:p>
            <a:r>
              <a:rPr lang="en-US" sz="2000">
                <a:latin typeface="Consolas"/>
              </a:rPr>
              <a:t>&lt;/</a:t>
            </a:r>
            <a:r>
              <a:rPr lang="en-US" sz="2000">
                <a:solidFill>
                  <a:srgbClr val="00B0F0"/>
                </a:solidFill>
                <a:latin typeface="Consolas"/>
              </a:rPr>
              <a:t>policies</a:t>
            </a:r>
            <a:r>
              <a:rPr lang="en-US" sz="2000">
                <a:latin typeface="Consolas"/>
              </a:rPr>
              <a:t>&gt;</a:t>
            </a:r>
            <a:endParaRPr lang="en-US" sz="2000"/>
          </a:p>
        </p:txBody>
      </p:sp>
      <p:sp>
        <p:nvSpPr>
          <p:cNvPr id="2" name="Title 1">
            <a:extLst>
              <a:ext uri="{FF2B5EF4-FFF2-40B4-BE49-F238E27FC236}">
                <a16:creationId xmlns:a16="http://schemas.microsoft.com/office/drawing/2014/main" id="{6EB1E2F1-C61B-47DB-B478-A121C1B50B6F}"/>
              </a:ext>
            </a:extLst>
          </p:cNvPr>
          <p:cNvSpPr>
            <a:spLocks noGrp="1"/>
          </p:cNvSpPr>
          <p:nvPr>
            <p:ph type="title"/>
          </p:nvPr>
        </p:nvSpPr>
        <p:spPr>
          <a:xfrm>
            <a:off x="588263" y="457200"/>
            <a:ext cx="11018520" cy="553998"/>
          </a:xfrm>
        </p:spPr>
        <p:txBody>
          <a:bodyPr/>
          <a:lstStyle/>
          <a:p>
            <a:r>
              <a:rPr lang="en-US">
                <a:cs typeface="Segoe UI"/>
              </a:rPr>
              <a:t>API Policy template</a:t>
            </a:r>
            <a:endParaRPr lang="en-US"/>
          </a:p>
        </p:txBody>
      </p:sp>
    </p:spTree>
    <p:extLst>
      <p:ext uri="{BB962C8B-B14F-4D97-AF65-F5344CB8AC3E}">
        <p14:creationId xmlns:p14="http://schemas.microsoft.com/office/powerpoint/2010/main" val="28369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9DBE9AD-34A8-1C4B-90C7-75189AAC82AB}"/>
              </a:ext>
            </a:extLst>
          </p:cNvPr>
          <p:cNvSpPr/>
          <p:nvPr/>
        </p:nvSpPr>
        <p:spPr bwMode="auto">
          <a:xfrm>
            <a:off x="672029" y="2073888"/>
            <a:ext cx="7610580" cy="4644963"/>
          </a:xfrm>
          <a:prstGeom prst="rect">
            <a:avLst/>
          </a:prstGeom>
          <a:solidFill>
            <a:schemeClr val="bg1">
              <a:lumMod val="8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1A7D3221-1849-244C-9012-C2871FD08316}"/>
              </a:ext>
            </a:extLst>
          </p:cNvPr>
          <p:cNvSpPr/>
          <p:nvPr/>
        </p:nvSpPr>
        <p:spPr bwMode="auto">
          <a:xfrm>
            <a:off x="5369280" y="4899830"/>
            <a:ext cx="2621782"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9EB3771-0F7E-4873-8876-FE609113B0C3}"/>
              </a:ext>
            </a:extLst>
          </p:cNvPr>
          <p:cNvSpPr/>
          <p:nvPr/>
        </p:nvSpPr>
        <p:spPr bwMode="auto">
          <a:xfrm>
            <a:off x="982382" y="4901227"/>
            <a:ext cx="4107411" cy="1444763"/>
          </a:xfrm>
          <a:prstGeom prst="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818E680-4676-4D02-AF1F-FF9E4BF2F4AF}"/>
              </a:ext>
            </a:extLst>
          </p:cNvPr>
          <p:cNvSpPr>
            <a:spLocks noGrp="1"/>
          </p:cNvSpPr>
          <p:nvPr>
            <p:ph type="title"/>
          </p:nvPr>
        </p:nvSpPr>
        <p:spPr/>
        <p:txBody>
          <a:bodyPr/>
          <a:lstStyle/>
          <a:p>
            <a:r>
              <a:rPr lang="en-US" dirty="0">
                <a:cs typeface="Segoe UI"/>
              </a:rPr>
              <a:t>API Gateway</a:t>
            </a:r>
            <a:endParaRPr lang="en-US" dirty="0"/>
          </a:p>
        </p:txBody>
      </p:sp>
      <p:cxnSp>
        <p:nvCxnSpPr>
          <p:cNvPr id="7" name="Straight Arrow Connector 6">
            <a:extLst>
              <a:ext uri="{FF2B5EF4-FFF2-40B4-BE49-F238E27FC236}">
                <a16:creationId xmlns:a16="http://schemas.microsoft.com/office/drawing/2014/main" id="{5C083939-3486-4ACF-8A4B-69D389F2C19A}"/>
              </a:ext>
            </a:extLst>
          </p:cNvPr>
          <p:cNvCxnSpPr>
            <a:cxnSpLocks/>
            <a:stCxn id="21" idx="2"/>
            <a:endCxn id="35" idx="0"/>
          </p:cNvCxnSpPr>
          <p:nvPr/>
        </p:nvCxnSpPr>
        <p:spPr>
          <a:xfrm flipH="1">
            <a:off x="4491757" y="1612863"/>
            <a:ext cx="1917" cy="91222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F0E9A6-96F2-4294-B45C-8D53747E54AC}"/>
              </a:ext>
            </a:extLst>
          </p:cNvPr>
          <p:cNvGrpSpPr/>
          <p:nvPr/>
        </p:nvGrpSpPr>
        <p:grpSpPr>
          <a:xfrm>
            <a:off x="3261734" y="5283736"/>
            <a:ext cx="1554480" cy="788626"/>
            <a:chOff x="9683983" y="1621199"/>
            <a:chExt cx="1554480" cy="788626"/>
          </a:xfrm>
        </p:grpSpPr>
        <p:sp>
          <p:nvSpPr>
            <p:cNvPr id="9" name="Rectangle 8">
              <a:extLst>
                <a:ext uri="{FF2B5EF4-FFF2-40B4-BE49-F238E27FC236}">
                  <a16:creationId xmlns:a16="http://schemas.microsoft.com/office/drawing/2014/main" id="{7C405C73-B802-43AF-A379-2164EECD9110}"/>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Service 2</a:t>
              </a:r>
            </a:p>
          </p:txBody>
        </p:sp>
        <p:sp>
          <p:nvSpPr>
            <p:cNvPr id="10" name="Rectangle 9">
              <a:extLst>
                <a:ext uri="{FF2B5EF4-FFF2-40B4-BE49-F238E27FC236}">
                  <a16:creationId xmlns:a16="http://schemas.microsoft.com/office/drawing/2014/main" id="{1AD0F774-A8E3-4B10-89D8-F9937439133D}"/>
                </a:ext>
              </a:extLst>
            </p:cNvPr>
            <p:cNvSpPr/>
            <p:nvPr/>
          </p:nvSpPr>
          <p:spPr bwMode="auto">
            <a:xfrm>
              <a:off x="10290827" y="1621199"/>
              <a:ext cx="340792" cy="340791"/>
            </a:xfrm>
            <a:prstGeom prst="rect">
              <a:avLst/>
            </a:prstGeom>
            <a:solidFill>
              <a:srgbClr val="48367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4C3ED28-FFD0-4DC6-B42E-C825BF39F54D}"/>
              </a:ext>
            </a:extLst>
          </p:cNvPr>
          <p:cNvGrpSpPr/>
          <p:nvPr/>
        </p:nvGrpSpPr>
        <p:grpSpPr>
          <a:xfrm>
            <a:off x="3588418" y="330798"/>
            <a:ext cx="1810512" cy="1282065"/>
            <a:chOff x="1303442" y="2651760"/>
            <a:chExt cx="2430358" cy="1282065"/>
          </a:xfrm>
        </p:grpSpPr>
        <p:sp>
          <p:nvSpPr>
            <p:cNvPr id="21" name="Rectangle 20">
              <a:extLst>
                <a:ext uri="{FF2B5EF4-FFF2-40B4-BE49-F238E27FC236}">
                  <a16:creationId xmlns:a16="http://schemas.microsoft.com/office/drawing/2014/main" id="{6DD00FF2-9FE3-4E76-A51E-1F7BB1D68E7F}"/>
                </a:ext>
              </a:extLst>
            </p:cNvPr>
            <p:cNvSpPr/>
            <p:nvPr/>
          </p:nvSpPr>
          <p:spPr bwMode="auto">
            <a:xfrm>
              <a:off x="1303442" y="2651760"/>
              <a:ext cx="2430358" cy="1282065"/>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Client Apps</a:t>
              </a:r>
            </a:p>
          </p:txBody>
        </p:sp>
        <p:grpSp>
          <p:nvGrpSpPr>
            <p:cNvPr id="22" name="Group 21">
              <a:extLst>
                <a:ext uri="{FF2B5EF4-FFF2-40B4-BE49-F238E27FC236}">
                  <a16:creationId xmlns:a16="http://schemas.microsoft.com/office/drawing/2014/main" id="{6FA9B182-650C-418F-ADDE-994456650F8C}"/>
                </a:ext>
              </a:extLst>
            </p:cNvPr>
            <p:cNvGrpSpPr/>
            <p:nvPr/>
          </p:nvGrpSpPr>
          <p:grpSpPr>
            <a:xfrm>
              <a:off x="1895434" y="2914647"/>
              <a:ext cx="1246374" cy="515006"/>
              <a:chOff x="2034877" y="3056556"/>
              <a:chExt cx="1246374" cy="515006"/>
            </a:xfrm>
          </p:grpSpPr>
          <p:sp>
            <p:nvSpPr>
              <p:cNvPr id="23" name="monitor">
                <a:extLst>
                  <a:ext uri="{FF2B5EF4-FFF2-40B4-BE49-F238E27FC236}">
                    <a16:creationId xmlns:a16="http://schemas.microsoft.com/office/drawing/2014/main" id="{51FF540C-EBB5-4D87-BD0F-9E4B0F0159FB}"/>
                  </a:ext>
                </a:extLst>
              </p:cNvPr>
              <p:cNvSpPr>
                <a:spLocks noChangeAspect="1" noEditPoints="1"/>
              </p:cNvSpPr>
              <p:nvPr/>
            </p:nvSpPr>
            <p:spPr bwMode="auto">
              <a:xfrm>
                <a:off x="2637493" y="3067375"/>
                <a:ext cx="643758" cy="493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CellPhone_E8EA">
                <a:extLst>
                  <a:ext uri="{FF2B5EF4-FFF2-40B4-BE49-F238E27FC236}">
                    <a16:creationId xmlns:a16="http://schemas.microsoft.com/office/drawing/2014/main" id="{9C05FB35-B4E1-4521-A312-AB743204031D}"/>
                  </a:ext>
                </a:extLst>
              </p:cNvPr>
              <p:cNvSpPr>
                <a:spLocks noChangeAspect="1" noEditPoints="1"/>
              </p:cNvSpPr>
              <p:nvPr/>
            </p:nvSpPr>
            <p:spPr bwMode="auto">
              <a:xfrm>
                <a:off x="2034877" y="3056556"/>
                <a:ext cx="309054" cy="5150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4E34F5AF-38D3-46CA-ACCB-3BBC7C765086}"/>
              </a:ext>
            </a:extLst>
          </p:cNvPr>
          <p:cNvGrpSpPr/>
          <p:nvPr/>
        </p:nvGrpSpPr>
        <p:grpSpPr>
          <a:xfrm>
            <a:off x="3588065" y="2525087"/>
            <a:ext cx="1807383" cy="1280160"/>
            <a:chOff x="5916110" y="2361993"/>
            <a:chExt cx="1649654" cy="1280160"/>
          </a:xfrm>
        </p:grpSpPr>
        <p:sp>
          <p:nvSpPr>
            <p:cNvPr id="35" name="Rectangle 34">
              <a:extLst>
                <a:ext uri="{FF2B5EF4-FFF2-40B4-BE49-F238E27FC236}">
                  <a16:creationId xmlns:a16="http://schemas.microsoft.com/office/drawing/2014/main" id="{F2CDC197-70E1-42F0-A0DC-F465AE40D0BF}"/>
                </a:ext>
              </a:extLst>
            </p:cNvPr>
            <p:cNvSpPr/>
            <p:nvPr/>
          </p:nvSpPr>
          <p:spPr bwMode="auto">
            <a:xfrm>
              <a:off x="5916110" y="2361993"/>
              <a:ext cx="1649654" cy="128016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a:p>
              <a:pPr marL="0" marR="0" lvl="0" indent="0" algn="ctr" defTabSz="932472" rtl="0" eaLnBrk="1" fontAlgn="base" latinLnBrk="0" hangingPunct="1">
                <a:lnSpc>
                  <a:spcPct val="90000"/>
                </a:lnSpc>
                <a:spcBef>
                  <a:spcPts val="300"/>
                </a:spcBef>
                <a:spcAft>
                  <a:spcPct val="0"/>
                </a:spcAft>
                <a:buClrTx/>
                <a:buSzTx/>
                <a:buFontTx/>
                <a:buNone/>
                <a:tabLst/>
                <a:defRPr/>
              </a:pPr>
              <a:endParaRPr lang="en-US" sz="1400">
                <a:gradFill>
                  <a:gsLst>
                    <a:gs pos="83000">
                      <a:srgbClr val="1A1A1A"/>
                    </a:gs>
                    <a:gs pos="100000">
                      <a:srgbClr val="1A1A1A"/>
                    </a:gs>
                  </a:gsLst>
                  <a:lin ang="5400000" scaled="1"/>
                </a:gradFill>
                <a:latin typeface="Segoe UI"/>
              </a:endParaRP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API Management</a:t>
              </a:r>
            </a:p>
          </p:txBody>
        </p:sp>
        <p:pic>
          <p:nvPicPr>
            <p:cNvPr id="36" name="Picture 35">
              <a:extLst>
                <a:ext uri="{FF2B5EF4-FFF2-40B4-BE49-F238E27FC236}">
                  <a16:creationId xmlns:a16="http://schemas.microsoft.com/office/drawing/2014/main" id="{F1DDB0EC-D637-429D-B9C6-642DD4EEF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432" y="2559033"/>
              <a:ext cx="472447" cy="472444"/>
            </a:xfrm>
            <a:prstGeom prst="rect">
              <a:avLst/>
            </a:prstGeom>
          </p:spPr>
        </p:pic>
      </p:grpSp>
      <p:grpSp>
        <p:nvGrpSpPr>
          <p:cNvPr id="49" name="Group 48">
            <a:extLst>
              <a:ext uri="{FF2B5EF4-FFF2-40B4-BE49-F238E27FC236}">
                <a16:creationId xmlns:a16="http://schemas.microsoft.com/office/drawing/2014/main" id="{CEF66086-177D-4768-AFBC-9BD98F0F1D52}"/>
              </a:ext>
            </a:extLst>
          </p:cNvPr>
          <p:cNvGrpSpPr/>
          <p:nvPr/>
        </p:nvGrpSpPr>
        <p:grpSpPr>
          <a:xfrm>
            <a:off x="1313108" y="5281421"/>
            <a:ext cx="1554480" cy="788626"/>
            <a:chOff x="9683983" y="1621199"/>
            <a:chExt cx="1554480" cy="788626"/>
          </a:xfrm>
        </p:grpSpPr>
        <p:sp>
          <p:nvSpPr>
            <p:cNvPr id="47" name="Rectangle 46">
              <a:extLst>
                <a:ext uri="{FF2B5EF4-FFF2-40B4-BE49-F238E27FC236}">
                  <a16:creationId xmlns:a16="http://schemas.microsoft.com/office/drawing/2014/main" id="{0CC59B03-DA13-447B-B6EE-2D0FED5E71BD}"/>
                </a:ext>
              </a:extLst>
            </p:cNvPr>
            <p:cNvSpPr/>
            <p:nvPr/>
          </p:nvSpPr>
          <p:spPr bwMode="auto">
            <a:xfrm>
              <a:off x="9683983" y="1791595"/>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lang="en-US" sz="1400">
                  <a:gradFill>
                    <a:gsLst>
                      <a:gs pos="83000">
                        <a:srgbClr val="1A1A1A"/>
                      </a:gs>
                      <a:gs pos="100000">
                        <a:srgbClr val="1A1A1A"/>
                      </a:gs>
                    </a:gsLst>
                    <a:lin ang="5400000" scaled="1"/>
                  </a:gradFill>
                  <a:latin typeface="Segoe UI"/>
                </a:rPr>
                <a:t>Service </a:t>
              </a: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1</a:t>
              </a:r>
            </a:p>
          </p:txBody>
        </p:sp>
        <p:sp>
          <p:nvSpPr>
            <p:cNvPr id="48" name="Rectangle 47">
              <a:extLst>
                <a:ext uri="{FF2B5EF4-FFF2-40B4-BE49-F238E27FC236}">
                  <a16:creationId xmlns:a16="http://schemas.microsoft.com/office/drawing/2014/main" id="{EB2E7641-8923-44A1-A5F7-2D7896FFC264}"/>
                </a:ext>
              </a:extLst>
            </p:cNvPr>
            <p:cNvSpPr/>
            <p:nvPr/>
          </p:nvSpPr>
          <p:spPr bwMode="auto">
            <a:xfrm>
              <a:off x="10290827" y="1621199"/>
              <a:ext cx="340792" cy="340791"/>
            </a:xfrm>
            <a:prstGeom prst="rect">
              <a:avLst/>
            </a:prstGeom>
            <a:solidFill>
              <a:srgbClr val="FF5B2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6BAD03E7-27B4-4073-B81C-C58FD49D7F9C}"/>
              </a:ext>
            </a:extLst>
          </p:cNvPr>
          <p:cNvCxnSpPr>
            <a:cxnSpLocks/>
            <a:stCxn id="35" idx="2"/>
            <a:endCxn id="48" idx="0"/>
          </p:cNvCxnSpPr>
          <p:nvPr/>
        </p:nvCxnSpPr>
        <p:spPr>
          <a:xfrm flipH="1">
            <a:off x="2090348" y="3805247"/>
            <a:ext cx="2401409"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57826D-3ABA-4F83-815A-BFC56679F89F}"/>
              </a:ext>
            </a:extLst>
          </p:cNvPr>
          <p:cNvCxnSpPr>
            <a:cxnSpLocks/>
            <a:stCxn id="35" idx="2"/>
            <a:endCxn id="10" idx="0"/>
          </p:cNvCxnSpPr>
          <p:nvPr/>
        </p:nvCxnSpPr>
        <p:spPr>
          <a:xfrm flipH="1">
            <a:off x="4038974" y="3805247"/>
            <a:ext cx="452783" cy="1478489"/>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3" name="Graphic 1">
            <a:extLst>
              <a:ext uri="{FF2B5EF4-FFF2-40B4-BE49-F238E27FC236}">
                <a16:creationId xmlns:a16="http://schemas.microsoft.com/office/drawing/2014/main" id="{072166C5-7C46-47C6-8557-961EAAB047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050" y="4968765"/>
            <a:ext cx="497248" cy="383100"/>
          </a:xfrm>
          <a:prstGeom prst="rect">
            <a:avLst/>
          </a:prstGeom>
        </p:spPr>
      </p:pic>
      <p:sp>
        <p:nvSpPr>
          <p:cNvPr id="41" name="Rectangle 40">
            <a:extLst>
              <a:ext uri="{FF2B5EF4-FFF2-40B4-BE49-F238E27FC236}">
                <a16:creationId xmlns:a16="http://schemas.microsoft.com/office/drawing/2014/main" id="{C9A8737B-133F-0140-91A9-2A554BDC556E}"/>
              </a:ext>
            </a:extLst>
          </p:cNvPr>
          <p:cNvSpPr/>
          <p:nvPr/>
        </p:nvSpPr>
        <p:spPr bwMode="auto">
          <a:xfrm>
            <a:off x="9344451" y="2848199"/>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Ext. Service 4</a:t>
            </a:r>
          </a:p>
        </p:txBody>
      </p:sp>
      <p:sp>
        <p:nvSpPr>
          <p:cNvPr id="42" name="Rectangle 41">
            <a:extLst>
              <a:ext uri="{FF2B5EF4-FFF2-40B4-BE49-F238E27FC236}">
                <a16:creationId xmlns:a16="http://schemas.microsoft.com/office/drawing/2014/main" id="{7186121B-C3CA-A347-B121-88F64B8E534E}"/>
              </a:ext>
            </a:extLst>
          </p:cNvPr>
          <p:cNvSpPr/>
          <p:nvPr/>
        </p:nvSpPr>
        <p:spPr bwMode="auto">
          <a:xfrm>
            <a:off x="9951295" y="2677803"/>
            <a:ext cx="340792" cy="340791"/>
          </a:xfrm>
          <a:prstGeom prst="rect">
            <a:avLst/>
          </a:prstGeom>
          <a:solidFill>
            <a:srgbClr val="00B0F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27781AE9-7A30-0C4E-A2AB-D7F9B1B18927}"/>
              </a:ext>
            </a:extLst>
          </p:cNvPr>
          <p:cNvCxnSpPr>
            <a:cxnSpLocks/>
            <a:stCxn id="35" idx="3"/>
            <a:endCxn id="41" idx="1"/>
          </p:cNvCxnSpPr>
          <p:nvPr/>
        </p:nvCxnSpPr>
        <p:spPr>
          <a:xfrm flipV="1">
            <a:off x="5395448" y="3157314"/>
            <a:ext cx="3949003" cy="7853"/>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10;&#10;Description automatically generated">
            <a:extLst>
              <a:ext uri="{FF2B5EF4-FFF2-40B4-BE49-F238E27FC236}">
                <a16:creationId xmlns:a16="http://schemas.microsoft.com/office/drawing/2014/main" id="{DADF5352-F225-664B-A6A8-2644CB748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343" y="4999557"/>
            <a:ext cx="853836" cy="518786"/>
          </a:xfrm>
          <a:prstGeom prst="rect">
            <a:avLst/>
          </a:prstGeom>
        </p:spPr>
      </p:pic>
      <p:sp>
        <p:nvSpPr>
          <p:cNvPr id="56" name="Rectangle 55">
            <a:extLst>
              <a:ext uri="{FF2B5EF4-FFF2-40B4-BE49-F238E27FC236}">
                <a16:creationId xmlns:a16="http://schemas.microsoft.com/office/drawing/2014/main" id="{BB01F439-F024-FF4D-BFC9-F6A36CDD713A}"/>
              </a:ext>
            </a:extLst>
          </p:cNvPr>
          <p:cNvSpPr/>
          <p:nvPr/>
        </p:nvSpPr>
        <p:spPr bwMode="auto">
          <a:xfrm>
            <a:off x="6090783" y="5451817"/>
            <a:ext cx="1554480" cy="618230"/>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rPr>
              <a:t>Service 3</a:t>
            </a:r>
          </a:p>
        </p:txBody>
      </p:sp>
      <p:sp>
        <p:nvSpPr>
          <p:cNvPr id="57" name="Rectangle 56">
            <a:extLst>
              <a:ext uri="{FF2B5EF4-FFF2-40B4-BE49-F238E27FC236}">
                <a16:creationId xmlns:a16="http://schemas.microsoft.com/office/drawing/2014/main" id="{91B876B2-8E6B-9C4A-B1D6-B633AFC72271}"/>
              </a:ext>
            </a:extLst>
          </p:cNvPr>
          <p:cNvSpPr/>
          <p:nvPr/>
        </p:nvSpPr>
        <p:spPr bwMode="auto">
          <a:xfrm>
            <a:off x="6697627" y="5281421"/>
            <a:ext cx="340792" cy="340791"/>
          </a:xfrm>
          <a:prstGeom prst="rect">
            <a:avLst/>
          </a:prstGeom>
          <a:solidFill>
            <a:schemeClr val="accent3">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D84D7D31-B67D-754A-B7BE-20355789914E}"/>
              </a:ext>
            </a:extLst>
          </p:cNvPr>
          <p:cNvCxnSpPr>
            <a:cxnSpLocks/>
            <a:stCxn id="35" idx="2"/>
            <a:endCxn id="57" idx="0"/>
          </p:cNvCxnSpPr>
          <p:nvPr/>
        </p:nvCxnSpPr>
        <p:spPr>
          <a:xfrm>
            <a:off x="4491757" y="3805247"/>
            <a:ext cx="2376266" cy="1476174"/>
          </a:xfrm>
          <a:prstGeom prst="straightConnector1">
            <a:avLst/>
          </a:prstGeom>
          <a:ln w="15875">
            <a:solidFill>
              <a:schemeClr val="accent3"/>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1469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To learn more about API Management</a:t>
            </a:r>
          </a:p>
        </p:txBody>
      </p:sp>
      <p:graphicFrame>
        <p:nvGraphicFramePr>
          <p:cNvPr id="7" name="Table 6">
            <a:extLst>
              <a:ext uri="{FF2B5EF4-FFF2-40B4-BE49-F238E27FC236}">
                <a16:creationId xmlns:a16="http://schemas.microsoft.com/office/drawing/2014/main" id="{D998C2E0-B0EA-184B-A176-73D164D457D8}"/>
              </a:ext>
            </a:extLst>
          </p:cNvPr>
          <p:cNvGraphicFramePr>
            <a:graphicFrameLocks noGrp="1"/>
          </p:cNvGraphicFramePr>
          <p:nvPr>
            <p:extLst>
              <p:ext uri="{D42A27DB-BD31-4B8C-83A1-F6EECF244321}">
                <p14:modId xmlns:p14="http://schemas.microsoft.com/office/powerpoint/2010/main" val="1502150624"/>
              </p:ext>
            </p:extLst>
          </p:nvPr>
        </p:nvGraphicFramePr>
        <p:xfrm>
          <a:off x="586390" y="1421727"/>
          <a:ext cx="11235496" cy="2194560"/>
        </p:xfrm>
        <a:graphic>
          <a:graphicData uri="http://schemas.openxmlformats.org/drawingml/2006/table">
            <a:tbl>
              <a:tblPr>
                <a:tableStyleId>{2D5ABB26-0587-4C30-8999-92F81FD0307C}</a:tableStyleId>
              </a:tblPr>
              <a:tblGrid>
                <a:gridCol w="6297476">
                  <a:extLst>
                    <a:ext uri="{9D8B030D-6E8A-4147-A177-3AD203B41FA5}">
                      <a16:colId xmlns:a16="http://schemas.microsoft.com/office/drawing/2014/main" val="129611215"/>
                    </a:ext>
                  </a:extLst>
                </a:gridCol>
                <a:gridCol w="4938020">
                  <a:extLst>
                    <a:ext uri="{9D8B030D-6E8A-4147-A177-3AD203B41FA5}">
                      <a16:colId xmlns:a16="http://schemas.microsoft.com/office/drawing/2014/main" val="3879430896"/>
                    </a:ext>
                  </a:extLst>
                </a:gridCol>
              </a:tblGrid>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rPr>
                        <a:t>Tutorials, documentation, and references</a:t>
                      </a:r>
                    </a:p>
                  </a:txBody>
                  <a:tcPr marL="0" marT="91440" marB="91440">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3">
                            <a:extLst>
                              <a:ext uri="{A12FA001-AC4F-418D-AE19-62706E023703}">
                                <ahyp:hlinkClr xmlns:ahyp="http://schemas.microsoft.com/office/drawing/2018/hyperlinkcolor" val="tx"/>
                              </a:ext>
                            </a:extLst>
                          </a:hlinkClick>
                        </a:rPr>
                        <a:t>http://aka.ms/apim</a:t>
                      </a:r>
                      <a:r>
                        <a:rPr lang="en-US" sz="2400" b="1">
                          <a:solidFill>
                            <a:schemeClr val="tx1"/>
                          </a:solidFill>
                          <a:hlinkClick r:id="rId3">
                            <a:extLst>
                              <a:ext uri="{A12FA001-AC4F-418D-AE19-62706E023703}">
                                <ahyp:hlinkClr xmlns:ahyp="http://schemas.microsoft.com/office/drawing/2018/hyperlinkcolor" val="tx"/>
                              </a:ext>
                            </a:extLst>
                          </a:hlinkClick>
                        </a:rPr>
                        <a:t>docs</a:t>
                      </a:r>
                      <a:endParaRPr lang="en-US" sz="2400" b="1">
                        <a:solidFill>
                          <a:schemeClr val="tx1"/>
                        </a:solidFill>
                      </a:endParaRPr>
                    </a:p>
                  </a:txBody>
                  <a:tcPr marL="0" marT="91440" marB="91440">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742705"/>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Questions and discussions</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4">
                            <a:extLst>
                              <a:ext uri="{A12FA001-AC4F-418D-AE19-62706E023703}">
                                <ahyp:hlinkClr xmlns:ahyp="http://schemas.microsoft.com/office/drawing/2018/hyperlinkcolor" val="tx"/>
                              </a:ext>
                            </a:extLst>
                          </a:hlinkClick>
                        </a:rPr>
                        <a:t>http://aka.ms/apim</a:t>
                      </a:r>
                      <a:r>
                        <a:rPr lang="en-US" sz="2400" b="1">
                          <a:solidFill>
                            <a:schemeClr val="tx1"/>
                          </a:solidFill>
                          <a:hlinkClick r:id="rId4">
                            <a:extLst>
                              <a:ext uri="{A12FA001-AC4F-418D-AE19-62706E023703}">
                                <ahyp:hlinkClr xmlns:ahyp="http://schemas.microsoft.com/office/drawing/2018/hyperlinkcolor" val="tx"/>
                              </a:ext>
                            </a:extLst>
                          </a:hlinkClick>
                        </a:rPr>
                        <a:t>so</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166956"/>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Reusable policy examples</a:t>
                      </a:r>
                      <a:endParaRPr lang="en-US" sz="2400" b="1">
                        <a:solidFill>
                          <a:schemeClr val="tx1"/>
                        </a:solidFill>
                        <a:latin typeface="Segoe UI" charset="0"/>
                        <a:ea typeface="Segoe UI" charset="0"/>
                        <a:cs typeface="Segoe UI" charset="0"/>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hlinkClick r:id="rId5">
                            <a:extLst>
                              <a:ext uri="{A12FA001-AC4F-418D-AE19-62706E023703}">
                                <ahyp:hlinkClr xmlns:ahyp="http://schemas.microsoft.com/office/drawing/2018/hyperlinkcolor" val="tx"/>
                              </a:ext>
                            </a:extLst>
                          </a:hlinkClick>
                        </a:rPr>
                        <a:t>http://aka.ms/apim</a:t>
                      </a:r>
                      <a:r>
                        <a:rPr lang="en-US" sz="2400" b="1">
                          <a:solidFill>
                            <a:schemeClr val="tx1"/>
                          </a:solidFill>
                          <a:hlinkClick r:id="rId5">
                            <a:extLst>
                              <a:ext uri="{A12FA001-AC4F-418D-AE19-62706E023703}">
                                <ahyp:hlinkClr xmlns:ahyp="http://schemas.microsoft.com/office/drawing/2018/hyperlinkcolor" val="tx"/>
                              </a:ext>
                            </a:extLst>
                          </a:hlinkClick>
                        </a:rPr>
                        <a:t>policyexamples</a:t>
                      </a:r>
                      <a:endParaRPr lang="en-US" sz="2400" b="1">
                        <a:solidFill>
                          <a:schemeClr val="tx1"/>
                        </a:solidFill>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036334"/>
                  </a:ext>
                </a:extLst>
              </a:tr>
              <a:tr h="5039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DevOps guidance and tools</a:t>
                      </a: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hlinkClick r:id="rId6">
                            <a:extLst>
                              <a:ext uri="{A12FA001-AC4F-418D-AE19-62706E023703}">
                                <ahyp:hlinkClr xmlns:ahyp="http://schemas.microsoft.com/office/drawing/2018/hyperlinkcolor" val="tx"/>
                              </a:ext>
                            </a:extLst>
                          </a:hlinkClick>
                        </a:rPr>
                        <a:t>http://aka.ms/apim</a:t>
                      </a:r>
                      <a:r>
                        <a:rPr lang="en-US" sz="2400" b="1" dirty="0">
                          <a:solidFill>
                            <a:schemeClr val="tx1"/>
                          </a:solidFill>
                          <a:hlinkClick r:id="rId6">
                            <a:extLst>
                              <a:ext uri="{A12FA001-AC4F-418D-AE19-62706E023703}">
                                <ahyp:hlinkClr xmlns:ahyp="http://schemas.microsoft.com/office/drawing/2018/hyperlinkcolor" val="tx"/>
                              </a:ext>
                            </a:extLst>
                          </a:hlinkClick>
                        </a:rPr>
                        <a:t>devops</a:t>
                      </a:r>
                      <a:endParaRPr lang="en-US" sz="2400" b="1" dirty="0">
                        <a:solidFill>
                          <a:schemeClr val="tx1"/>
                        </a:solidFill>
                      </a:endParaRPr>
                    </a:p>
                  </a:txBody>
                  <a:tcPr marL="0" marT="91440" marB="91440">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2222186"/>
                  </a:ext>
                </a:extLst>
              </a:tr>
            </a:tbl>
          </a:graphicData>
        </a:graphic>
      </p:graphicFrame>
    </p:spTree>
    <p:extLst>
      <p:ext uri="{BB962C8B-B14F-4D97-AF65-F5344CB8AC3E}">
        <p14:creationId xmlns:p14="http://schemas.microsoft.com/office/powerpoint/2010/main" val="34298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5B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CA78-2F43-4721-8E21-1DD3742ADBA9}"/>
              </a:ext>
            </a:extLst>
          </p:cNvPr>
          <p:cNvSpPr>
            <a:spLocks noGrp="1"/>
          </p:cNvSpPr>
          <p:nvPr>
            <p:ph type="title"/>
          </p:nvPr>
        </p:nvSpPr>
        <p:spPr/>
        <p:txBody>
          <a:bodyPr/>
          <a:lstStyle/>
          <a:p>
            <a:r>
              <a:rPr lang="en-US" dirty="0"/>
              <a:t>Let’s do some work again ... </a:t>
            </a:r>
          </a:p>
        </p:txBody>
      </p:sp>
    </p:spTree>
    <p:extLst>
      <p:ext uri="{BB962C8B-B14F-4D97-AF65-F5344CB8AC3E}">
        <p14:creationId xmlns:p14="http://schemas.microsoft.com/office/powerpoint/2010/main" val="27358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915D137-0D92-4A7A-A077-E68CB4E3377B}"/>
              </a:ext>
            </a:extLst>
          </p:cNvPr>
          <p:cNvSpPr/>
          <p:nvPr/>
        </p:nvSpPr>
        <p:spPr bwMode="auto">
          <a:xfrm>
            <a:off x="4887252" y="445114"/>
            <a:ext cx="6622846"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grpSp>
        <p:nvGrpSpPr>
          <p:cNvPr id="40" name="Group 39">
            <a:extLst>
              <a:ext uri="{FF2B5EF4-FFF2-40B4-BE49-F238E27FC236}">
                <a16:creationId xmlns:a16="http://schemas.microsoft.com/office/drawing/2014/main" id="{EF7ED617-A36F-465C-B6A5-723CEDABB05B}"/>
              </a:ext>
            </a:extLst>
          </p:cNvPr>
          <p:cNvGrpSpPr/>
          <p:nvPr/>
        </p:nvGrpSpPr>
        <p:grpSpPr>
          <a:xfrm>
            <a:off x="5852432" y="842845"/>
            <a:ext cx="5459916" cy="4937450"/>
            <a:chOff x="5198460" y="983518"/>
            <a:chExt cx="6094270" cy="4937450"/>
          </a:xfrm>
          <a:noFill/>
        </p:grpSpPr>
        <p:sp>
          <p:nvSpPr>
            <p:cNvPr id="41" name="Rectangle 40">
              <a:extLst>
                <a:ext uri="{FF2B5EF4-FFF2-40B4-BE49-F238E27FC236}">
                  <a16:creationId xmlns:a16="http://schemas.microsoft.com/office/drawing/2014/main" id="{499C8043-27CE-4000-9018-2258901FC0A8}"/>
                </a:ext>
              </a:extLst>
            </p:cNvPr>
            <p:cNvSpPr/>
            <p:nvPr/>
          </p:nvSpPr>
          <p:spPr bwMode="auto">
            <a:xfrm>
              <a:off x="5198460" y="1142227"/>
              <a:ext cx="595704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a:t>
              </a:r>
              <a:r>
                <a:rPr lang="en-US" sz="2000" b="1" dirty="0" err="1">
                  <a:gradFill>
                    <a:gsLst>
                      <a:gs pos="2917">
                        <a:srgbClr val="1A1A1A"/>
                      </a:gs>
                      <a:gs pos="30000">
                        <a:srgbClr val="1A1A1A"/>
                      </a:gs>
                    </a:gsLst>
                    <a:lin ang="5400000" scaled="0"/>
                  </a:gradFill>
                  <a:latin typeface="Segoe UI Semibold"/>
                </a:rPr>
                <a:t>zure</a:t>
              </a:r>
              <a:r>
                <a:rPr lang="en-US" sz="2000" b="1" dirty="0">
                  <a:gradFill>
                    <a:gsLst>
                      <a:gs pos="2917">
                        <a:srgbClr val="1A1A1A"/>
                      </a:gs>
                      <a:gs pos="30000">
                        <a:srgbClr val="1A1A1A"/>
                      </a:gs>
                    </a:gsLst>
                    <a:lin ang="5400000" scaled="0"/>
                  </a:gradFill>
                  <a:latin typeface="Segoe UI Semibold"/>
                </a:rPr>
                <a:t> Kubernetes Service (AKS)</a:t>
              </a: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B662FDE3-629B-48E6-A2D9-CE936C04660F}"/>
                </a:ext>
              </a:extLst>
            </p:cNvPr>
            <p:cNvSpPr/>
            <p:nvPr/>
          </p:nvSpPr>
          <p:spPr bwMode="auto">
            <a:xfrm>
              <a:off x="10926840" y="983518"/>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06" name="Picture 46">
            <a:extLst>
              <a:ext uri="{FF2B5EF4-FFF2-40B4-BE49-F238E27FC236}">
                <a16:creationId xmlns:a16="http://schemas.microsoft.com/office/drawing/2014/main" id="{937CB0A8-79FD-45C1-B3A5-AB9626C73CF3}"/>
              </a:ext>
            </a:extLst>
          </p:cNvPr>
          <p:cNvPicPr>
            <a:picLocks noChangeAspect="1"/>
          </p:cNvPicPr>
          <p:nvPr/>
        </p:nvPicPr>
        <p:blipFill rotWithShape="1">
          <a:blip r:embed="rId3"/>
          <a:srcRect t="11651" b="11651"/>
          <a:stretch/>
        </p:blipFill>
        <p:spPr>
          <a:xfrm>
            <a:off x="10992207" y="807863"/>
            <a:ext cx="413324" cy="399924"/>
          </a:xfrm>
          <a:prstGeom prst="rect">
            <a:avLst/>
          </a:prstGeom>
          <a:noFill/>
        </p:spPr>
      </p:pic>
      <p:cxnSp>
        <p:nvCxnSpPr>
          <p:cNvPr id="68" name="Straight Arrow Connector 67">
            <a:extLst>
              <a:ext uri="{FF2B5EF4-FFF2-40B4-BE49-F238E27FC236}">
                <a16:creationId xmlns:a16="http://schemas.microsoft.com/office/drawing/2014/main" id="{E8E5268D-2988-4F23-BEB9-47AA486251BA}"/>
              </a:ext>
            </a:extLst>
          </p:cNvPr>
          <p:cNvCxnSpPr>
            <a:cxnSpLocks/>
            <a:endCxn id="49" idx="1"/>
          </p:cNvCxnSpPr>
          <p:nvPr/>
        </p:nvCxnSpPr>
        <p:spPr>
          <a:xfrm>
            <a:off x="776608" y="2513433"/>
            <a:ext cx="934004" cy="1956"/>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EA911F6-3890-4C76-9513-D9DAF39D0473}"/>
              </a:ext>
            </a:extLst>
          </p:cNvPr>
          <p:cNvCxnSpPr>
            <a:cxnSpLocks/>
            <a:endCxn id="108" idx="1"/>
          </p:cNvCxnSpPr>
          <p:nvPr/>
        </p:nvCxnSpPr>
        <p:spPr>
          <a:xfrm>
            <a:off x="776608" y="5074584"/>
            <a:ext cx="934004"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35F42A8-139D-4533-B8AC-E0160627DB08}"/>
              </a:ext>
            </a:extLst>
          </p:cNvPr>
          <p:cNvGrpSpPr/>
          <p:nvPr/>
        </p:nvGrpSpPr>
        <p:grpSpPr>
          <a:xfrm>
            <a:off x="1439760" y="812038"/>
            <a:ext cx="2175651" cy="4968257"/>
            <a:chOff x="1439760" y="812038"/>
            <a:chExt cx="2175651" cy="4968257"/>
          </a:xfrm>
        </p:grpSpPr>
        <p:sp>
          <p:nvSpPr>
            <p:cNvPr id="45" name="Rectangle 44">
              <a:extLst>
                <a:ext uri="{FF2B5EF4-FFF2-40B4-BE49-F238E27FC236}">
                  <a16:creationId xmlns:a16="http://schemas.microsoft.com/office/drawing/2014/main" id="{AFC5B70B-6129-47EF-BF1B-800AB4E9DC91}"/>
                </a:ext>
              </a:extLst>
            </p:cNvPr>
            <p:cNvSpPr/>
            <p:nvPr/>
          </p:nvSpPr>
          <p:spPr bwMode="auto">
            <a:xfrm>
              <a:off x="1439760" y="1001554"/>
              <a:ext cx="1949825" cy="4778741"/>
            </a:xfrm>
            <a:prstGeom prst="rect">
              <a:avLst/>
            </a:prstGeom>
            <a:no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6" name="Group 45">
              <a:extLst>
                <a:ext uri="{FF2B5EF4-FFF2-40B4-BE49-F238E27FC236}">
                  <a16:creationId xmlns:a16="http://schemas.microsoft.com/office/drawing/2014/main" id="{3AF904FE-C165-4B0C-9F5D-AA152EA83D06}"/>
                </a:ext>
              </a:extLst>
            </p:cNvPr>
            <p:cNvGrpSpPr/>
            <p:nvPr/>
          </p:nvGrpSpPr>
          <p:grpSpPr>
            <a:xfrm>
              <a:off x="3202936" y="812038"/>
              <a:ext cx="412475" cy="410460"/>
              <a:chOff x="8828176" y="3136726"/>
              <a:chExt cx="412475" cy="410460"/>
            </a:xfrm>
            <a:noFill/>
          </p:grpSpPr>
          <p:sp>
            <p:nvSpPr>
              <p:cNvPr id="47" name="Rectangle 46">
                <a:extLst>
                  <a:ext uri="{FF2B5EF4-FFF2-40B4-BE49-F238E27FC236}">
                    <a16:creationId xmlns:a16="http://schemas.microsoft.com/office/drawing/2014/main" id="{98B203BD-F19E-4C4C-BB16-8AB403F6EBA1}"/>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Picture 47">
                <a:extLst>
                  <a:ext uri="{FF2B5EF4-FFF2-40B4-BE49-F238E27FC236}">
                    <a16:creationId xmlns:a16="http://schemas.microsoft.com/office/drawing/2014/main" id="{829AC5B4-ED68-402B-9EE3-4E1BC4F58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0189" y="3136726"/>
                <a:ext cx="410462" cy="410460"/>
              </a:xfrm>
              <a:prstGeom prst="rect">
                <a:avLst/>
              </a:prstGeom>
              <a:grpFill/>
            </p:spPr>
          </p:pic>
        </p:grpSp>
        <p:sp>
          <p:nvSpPr>
            <p:cNvPr id="49" name="Rectangle 48">
              <a:extLst>
                <a:ext uri="{FF2B5EF4-FFF2-40B4-BE49-F238E27FC236}">
                  <a16:creationId xmlns:a16="http://schemas.microsoft.com/office/drawing/2014/main" id="{F735A9C7-558C-47A8-B3B9-B1390FC2D771}"/>
                </a:ext>
              </a:extLst>
            </p:cNvPr>
            <p:cNvSpPr/>
            <p:nvPr/>
          </p:nvSpPr>
          <p:spPr bwMode="auto">
            <a:xfrm>
              <a:off x="1710612" y="224454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X</a:t>
              </a:r>
            </a:p>
          </p:txBody>
        </p:sp>
        <p:sp>
          <p:nvSpPr>
            <p:cNvPr id="108" name="Rectangle 107">
              <a:extLst>
                <a:ext uri="{FF2B5EF4-FFF2-40B4-BE49-F238E27FC236}">
                  <a16:creationId xmlns:a16="http://schemas.microsoft.com/office/drawing/2014/main" id="{9FF96652-7435-4EC6-A16A-3A56552751D4}"/>
                </a:ext>
              </a:extLst>
            </p:cNvPr>
            <p:cNvSpPr/>
            <p:nvPr/>
          </p:nvSpPr>
          <p:spPr bwMode="auto">
            <a:xfrm>
              <a:off x="1710612" y="480374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Y</a:t>
              </a:r>
            </a:p>
          </p:txBody>
        </p:sp>
      </p:grpSp>
      <p:sp>
        <p:nvSpPr>
          <p:cNvPr id="137" name="Rectangle 136">
            <a:extLst>
              <a:ext uri="{FF2B5EF4-FFF2-40B4-BE49-F238E27FC236}">
                <a16:creationId xmlns:a16="http://schemas.microsoft.com/office/drawing/2014/main" id="{413985B2-A82D-496A-861D-6D91BAC917A0}"/>
              </a:ext>
            </a:extLst>
          </p:cNvPr>
          <p:cNvSpPr/>
          <p:nvPr/>
        </p:nvSpPr>
        <p:spPr bwMode="auto">
          <a:xfrm>
            <a:off x="9613556" y="4549506"/>
            <a:ext cx="476496" cy="47649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38" name="Rectangle 137">
            <a:extLst>
              <a:ext uri="{FF2B5EF4-FFF2-40B4-BE49-F238E27FC236}">
                <a16:creationId xmlns:a16="http://schemas.microsoft.com/office/drawing/2014/main" id="{16DF7F25-C39D-45C4-B5E5-5A04912E4352}"/>
              </a:ext>
            </a:extLst>
          </p:cNvPr>
          <p:cNvSpPr/>
          <p:nvPr/>
        </p:nvSpPr>
        <p:spPr bwMode="auto">
          <a:xfrm>
            <a:off x="9613556" y="5123165"/>
            <a:ext cx="476496" cy="47649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0" name="Rectangle 139">
            <a:extLst>
              <a:ext uri="{FF2B5EF4-FFF2-40B4-BE49-F238E27FC236}">
                <a16:creationId xmlns:a16="http://schemas.microsoft.com/office/drawing/2014/main" id="{E159054D-C70F-4704-9C37-1D75E27D31B1}"/>
              </a:ext>
            </a:extLst>
          </p:cNvPr>
          <p:cNvSpPr/>
          <p:nvPr/>
        </p:nvSpPr>
        <p:spPr bwMode="auto">
          <a:xfrm>
            <a:off x="9613556" y="1988356"/>
            <a:ext cx="476496" cy="476494"/>
          </a:xfrm>
          <a:prstGeom prst="rect">
            <a:avLst/>
          </a:prstGeom>
          <a:solidFill>
            <a:schemeClr val="accent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1" name="Rectangle 140">
            <a:extLst>
              <a:ext uri="{FF2B5EF4-FFF2-40B4-BE49-F238E27FC236}">
                <a16:creationId xmlns:a16="http://schemas.microsoft.com/office/drawing/2014/main" id="{8A549596-C034-4828-9FA1-EC1D9B328752}"/>
              </a:ext>
            </a:extLst>
          </p:cNvPr>
          <p:cNvSpPr/>
          <p:nvPr/>
        </p:nvSpPr>
        <p:spPr bwMode="auto">
          <a:xfrm>
            <a:off x="9613556" y="2562015"/>
            <a:ext cx="476496" cy="476494"/>
          </a:xfrm>
          <a:prstGeom prst="rect">
            <a:avLst/>
          </a:prstGeom>
          <a:solidFill>
            <a:schemeClr val="accent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nvGrpSpPr>
          <p:cNvPr id="22" name="Group 21">
            <a:extLst>
              <a:ext uri="{FF2B5EF4-FFF2-40B4-BE49-F238E27FC236}">
                <a16:creationId xmlns:a16="http://schemas.microsoft.com/office/drawing/2014/main" id="{87CC8F03-01B5-47EA-9EF9-D34638565D84}"/>
              </a:ext>
            </a:extLst>
          </p:cNvPr>
          <p:cNvGrpSpPr/>
          <p:nvPr/>
        </p:nvGrpSpPr>
        <p:grpSpPr>
          <a:xfrm>
            <a:off x="7411194" y="2222962"/>
            <a:ext cx="2215062" cy="3199409"/>
            <a:chOff x="7411194" y="2222962"/>
            <a:chExt cx="2215062" cy="3199409"/>
          </a:xfrm>
        </p:grpSpPr>
        <p:sp>
          <p:nvSpPr>
            <p:cNvPr id="50" name="Rectangle 49">
              <a:extLst>
                <a:ext uri="{FF2B5EF4-FFF2-40B4-BE49-F238E27FC236}">
                  <a16:creationId xmlns:a16="http://schemas.microsoft.com/office/drawing/2014/main" id="{C44A1055-7276-430A-BAFC-23B514EE6756}"/>
                </a:ext>
              </a:extLst>
            </p:cNvPr>
            <p:cNvSpPr/>
            <p:nvPr/>
          </p:nvSpPr>
          <p:spPr bwMode="auto">
            <a:xfrm>
              <a:off x="7411194" y="2222962"/>
              <a:ext cx="1664208" cy="695575"/>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lang="en-US" sz="1000">
                  <a:gradFill>
                    <a:gsLst>
                      <a:gs pos="2917">
                        <a:srgbClr val="1A1A1A"/>
                      </a:gs>
                      <a:gs pos="30000">
                        <a:srgbClr val="1A1A1A"/>
                      </a:gs>
                    </a:gsLst>
                    <a:lin ang="5400000" scaled="0"/>
                  </a:gradFill>
                  <a:latin typeface="Segoe UI"/>
                </a:rPr>
                <a:t>type: </a:t>
              </a:r>
              <a:r>
                <a:rPr lang="en-US" sz="1000" err="1">
                  <a:gradFill>
                    <a:gsLst>
                      <a:gs pos="2917">
                        <a:srgbClr val="1A1A1A"/>
                      </a:gs>
                      <a:gs pos="30000">
                        <a:srgbClr val="1A1A1A"/>
                      </a:gs>
                    </a:gsLst>
                    <a:lin ang="5400000" scaled="0"/>
                  </a:gradFill>
                  <a:latin typeface="Segoe UI"/>
                </a:rPr>
                <a:t>ClusterIP</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6BA055E9-4882-4A48-9817-6D040D01CE73}"/>
                </a:ext>
              </a:extLst>
            </p:cNvPr>
            <p:cNvSpPr/>
            <p:nvPr/>
          </p:nvSpPr>
          <p:spPr bwMode="auto">
            <a:xfrm>
              <a:off x="7411194" y="4726796"/>
              <a:ext cx="1664208" cy="695575"/>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B</a:t>
              </a:r>
            </a:p>
            <a:p>
              <a:pPr lvl="0" algn="ctr">
                <a:defRPr/>
              </a:pPr>
              <a:r>
                <a:rPr lang="en-US" sz="1000">
                  <a:gradFill>
                    <a:gsLst>
                      <a:gs pos="2917">
                        <a:srgbClr val="1A1A1A"/>
                      </a:gs>
                      <a:gs pos="30000">
                        <a:srgbClr val="1A1A1A"/>
                      </a:gs>
                    </a:gsLst>
                    <a:lin ang="5400000" scaled="0"/>
                  </a:gradFill>
                </a:rPr>
                <a:t>type: </a:t>
              </a:r>
              <a:r>
                <a:rPr lang="en-US" sz="1000" err="1">
                  <a:gradFill>
                    <a:gsLst>
                      <a:gs pos="2917">
                        <a:srgbClr val="1A1A1A"/>
                      </a:gs>
                      <a:gs pos="30000">
                        <a:srgbClr val="1A1A1A"/>
                      </a:gs>
                    </a:gsLst>
                    <a:lin ang="5400000" scaled="0"/>
                  </a:gradFill>
                </a:rPr>
                <a:t>ClusterIP</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34C3499-8313-419B-A5A8-A7DE7FB28057}"/>
                </a:ext>
              </a:extLst>
            </p:cNvPr>
            <p:cNvGrpSpPr/>
            <p:nvPr/>
          </p:nvGrpSpPr>
          <p:grpSpPr>
            <a:xfrm>
              <a:off x="9075402" y="4787752"/>
              <a:ext cx="550854" cy="573659"/>
              <a:chOff x="9075402" y="4787752"/>
              <a:chExt cx="550854" cy="573659"/>
            </a:xfrm>
          </p:grpSpPr>
          <p:cxnSp>
            <p:nvCxnSpPr>
              <p:cNvPr id="11" name="Connector: Elbow 10">
                <a:extLst>
                  <a:ext uri="{FF2B5EF4-FFF2-40B4-BE49-F238E27FC236}">
                    <a16:creationId xmlns:a16="http://schemas.microsoft.com/office/drawing/2014/main" id="{B07FED59-AF63-4091-9ABC-2F1193542DD4}"/>
                  </a:ext>
                </a:extLst>
              </p:cNvPr>
              <p:cNvCxnSpPr>
                <a:stCxn id="137" idx="1"/>
                <a:endCxn id="138" idx="1"/>
              </p:cNvCxnSpPr>
              <p:nvPr/>
            </p:nvCxnSpPr>
            <p:spPr>
              <a:xfrm rot="10800000" flipV="1">
                <a:off x="9613556" y="4787752"/>
                <a:ext cx="12700" cy="573659"/>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CAA553-031D-45FF-9A77-22FEBC8C4234}"/>
                  </a:ext>
                </a:extLst>
              </p:cNvPr>
              <p:cNvCxnSpPr>
                <a:cxnSpLocks/>
                <a:stCxn id="83" idx="3"/>
              </p:cNvCxnSpPr>
              <p:nvPr/>
            </p:nvCxnSpPr>
            <p:spPr>
              <a:xfrm>
                <a:off x="9075402" y="5074584"/>
                <a:ext cx="342071"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C97B415-1D60-4393-A66A-E2705EA4535A}"/>
                </a:ext>
              </a:extLst>
            </p:cNvPr>
            <p:cNvGrpSpPr/>
            <p:nvPr/>
          </p:nvGrpSpPr>
          <p:grpSpPr>
            <a:xfrm>
              <a:off x="9075402" y="2226602"/>
              <a:ext cx="550854" cy="573659"/>
              <a:chOff x="9075402" y="2226602"/>
              <a:chExt cx="550854" cy="573659"/>
            </a:xfrm>
          </p:grpSpPr>
          <p:cxnSp>
            <p:nvCxnSpPr>
              <p:cNvPr id="9" name="Connector: Elbow 8">
                <a:extLst>
                  <a:ext uri="{FF2B5EF4-FFF2-40B4-BE49-F238E27FC236}">
                    <a16:creationId xmlns:a16="http://schemas.microsoft.com/office/drawing/2014/main" id="{8883ED5A-1971-46CD-BB4A-38CDB1EB8991}"/>
                  </a:ext>
                </a:extLst>
              </p:cNvPr>
              <p:cNvCxnSpPr>
                <a:stCxn id="140" idx="1"/>
                <a:endCxn id="141" idx="1"/>
              </p:cNvCxnSpPr>
              <p:nvPr/>
            </p:nvCxnSpPr>
            <p:spPr>
              <a:xfrm rot="10800000" flipV="1">
                <a:off x="9613556" y="2226602"/>
                <a:ext cx="12700" cy="573659"/>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9EA2E9-E9DC-4828-AF62-B41B0677CC56}"/>
                  </a:ext>
                </a:extLst>
              </p:cNvPr>
              <p:cNvCxnSpPr>
                <a:cxnSpLocks/>
                <a:stCxn id="50" idx="3"/>
              </p:cNvCxnSpPr>
              <p:nvPr/>
            </p:nvCxnSpPr>
            <p:spPr>
              <a:xfrm>
                <a:off x="9075402" y="2570750"/>
                <a:ext cx="342071"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3FC02F3F-5BC1-49EB-9ABD-D3A1C3112013}"/>
              </a:ext>
            </a:extLst>
          </p:cNvPr>
          <p:cNvGrpSpPr/>
          <p:nvPr/>
        </p:nvGrpSpPr>
        <p:grpSpPr>
          <a:xfrm>
            <a:off x="5152756" y="2570750"/>
            <a:ext cx="2271138" cy="2503834"/>
            <a:chOff x="5152756" y="2570750"/>
            <a:chExt cx="2271138" cy="2503834"/>
          </a:xfrm>
        </p:grpSpPr>
        <p:cxnSp>
          <p:nvCxnSpPr>
            <p:cNvPr id="19" name="Connector: Elbow 18">
              <a:extLst>
                <a:ext uri="{FF2B5EF4-FFF2-40B4-BE49-F238E27FC236}">
                  <a16:creationId xmlns:a16="http://schemas.microsoft.com/office/drawing/2014/main" id="{6B18BA68-4F86-4CA6-AA4B-27F297035CD8}"/>
                </a:ext>
              </a:extLst>
            </p:cNvPr>
            <p:cNvCxnSpPr>
              <a:stCxn id="50" idx="1"/>
              <a:endCxn id="83" idx="1"/>
            </p:cNvCxnSpPr>
            <p:nvPr/>
          </p:nvCxnSpPr>
          <p:spPr>
            <a:xfrm rot="10800000" flipV="1">
              <a:off x="7411194" y="2570750"/>
              <a:ext cx="12700" cy="2503834"/>
            </a:xfrm>
            <a:prstGeom prst="bentConnector3">
              <a:avLst>
                <a:gd name="adj1" fmla="val 180000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E40998-1A7C-4A21-B8DC-31B5D562606F}"/>
                </a:ext>
              </a:extLst>
            </p:cNvPr>
            <p:cNvCxnSpPr>
              <a:cxnSpLocks/>
              <a:stCxn id="120" idx="3"/>
            </p:cNvCxnSpPr>
            <p:nvPr/>
          </p:nvCxnSpPr>
          <p:spPr>
            <a:xfrm>
              <a:off x="6552108" y="3794986"/>
              <a:ext cx="626614" cy="0"/>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0E5B538-2ECF-481A-AC6D-D8648EB3B55F}"/>
                </a:ext>
              </a:extLst>
            </p:cNvPr>
            <p:cNvSpPr/>
            <p:nvPr/>
          </p:nvSpPr>
          <p:spPr bwMode="auto">
            <a:xfrm>
              <a:off x="5152756" y="3401032"/>
              <a:ext cx="1399352" cy="78790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Ingress Controller</a:t>
              </a:r>
            </a:p>
          </p:txBody>
        </p:sp>
      </p:grpSp>
      <p:grpSp>
        <p:nvGrpSpPr>
          <p:cNvPr id="28" name="Group 27">
            <a:extLst>
              <a:ext uri="{FF2B5EF4-FFF2-40B4-BE49-F238E27FC236}">
                <a16:creationId xmlns:a16="http://schemas.microsoft.com/office/drawing/2014/main" id="{54D64EE5-34D0-4AC1-97D6-6C22B75E4103}"/>
              </a:ext>
            </a:extLst>
          </p:cNvPr>
          <p:cNvGrpSpPr/>
          <p:nvPr/>
        </p:nvGrpSpPr>
        <p:grpSpPr>
          <a:xfrm>
            <a:off x="3124076" y="2515389"/>
            <a:ext cx="2028680" cy="2559195"/>
            <a:chOff x="3124076" y="2515389"/>
            <a:chExt cx="2028680" cy="2559195"/>
          </a:xfrm>
        </p:grpSpPr>
        <p:grpSp>
          <p:nvGrpSpPr>
            <p:cNvPr id="27" name="Group 26">
              <a:extLst>
                <a:ext uri="{FF2B5EF4-FFF2-40B4-BE49-F238E27FC236}">
                  <a16:creationId xmlns:a16="http://schemas.microsoft.com/office/drawing/2014/main" id="{87B8386A-EA96-4C68-8A73-CC69856DB859}"/>
                </a:ext>
              </a:extLst>
            </p:cNvPr>
            <p:cNvGrpSpPr/>
            <p:nvPr/>
          </p:nvGrpSpPr>
          <p:grpSpPr>
            <a:xfrm>
              <a:off x="3124076" y="2515389"/>
              <a:ext cx="2028680" cy="2559195"/>
              <a:chOff x="3124076" y="2515389"/>
              <a:chExt cx="2028680" cy="2559195"/>
            </a:xfrm>
          </p:grpSpPr>
          <p:cxnSp>
            <p:nvCxnSpPr>
              <p:cNvPr id="21" name="Connector: Elbow 20">
                <a:extLst>
                  <a:ext uri="{FF2B5EF4-FFF2-40B4-BE49-F238E27FC236}">
                    <a16:creationId xmlns:a16="http://schemas.microsoft.com/office/drawing/2014/main" id="{02A86130-55A6-444A-99D6-3F349E1C2510}"/>
                  </a:ext>
                </a:extLst>
              </p:cNvPr>
              <p:cNvCxnSpPr>
                <a:stCxn id="49" idx="3"/>
                <a:endCxn id="108" idx="3"/>
              </p:cNvCxnSpPr>
              <p:nvPr/>
            </p:nvCxnSpPr>
            <p:spPr>
              <a:xfrm>
                <a:off x="3124076" y="2515389"/>
                <a:ext cx="12700" cy="2559195"/>
              </a:xfrm>
              <a:prstGeom prst="bentConnector3">
                <a:avLst>
                  <a:gd name="adj1" fmla="val 5250000"/>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835300-974F-49E1-8D31-9AF7E6EB95DC}"/>
                  </a:ext>
                </a:extLst>
              </p:cNvPr>
              <p:cNvCxnSpPr>
                <a:cxnSpLocks/>
                <a:endCxn id="120" idx="1"/>
              </p:cNvCxnSpPr>
              <p:nvPr/>
            </p:nvCxnSpPr>
            <p:spPr>
              <a:xfrm>
                <a:off x="3800428" y="3794986"/>
                <a:ext cx="1352328" cy="0"/>
              </a:xfrm>
              <a:prstGeom prst="straightConnector1">
                <a:avLst/>
              </a:prstGeom>
              <a:ln w="15875">
                <a:solidFill>
                  <a:schemeClr val="accent3"/>
                </a:solidFill>
                <a:prstDash val="sysDash"/>
                <a:headEnd type="none" w="lg" len="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A996B0-AA8F-4A71-88A8-1D78E261078D}"/>
                  </a:ext>
                </a:extLst>
              </p:cNvPr>
              <p:cNvGrpSpPr/>
              <p:nvPr/>
            </p:nvGrpSpPr>
            <p:grpSpPr>
              <a:xfrm>
                <a:off x="4118329" y="3490319"/>
                <a:ext cx="609332" cy="609332"/>
                <a:chOff x="3921046" y="2362200"/>
                <a:chExt cx="609332" cy="609332"/>
              </a:xfrm>
            </p:grpSpPr>
            <p:sp>
              <p:nvSpPr>
                <p:cNvPr id="60" name="Oval 59">
                  <a:extLst>
                    <a:ext uri="{FF2B5EF4-FFF2-40B4-BE49-F238E27FC236}">
                      <a16:creationId xmlns:a16="http://schemas.microsoft.com/office/drawing/2014/main" id="{81CC20A2-EDB2-493A-9460-DF3F4ACB99EF}"/>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Lock">
                  <a:extLst>
                    <a:ext uri="{FF2B5EF4-FFF2-40B4-BE49-F238E27FC236}">
                      <a16:creationId xmlns:a16="http://schemas.microsoft.com/office/drawing/2014/main" id="{67651292-C955-42E5-A58D-4FDEC8A132DD}"/>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642312F8-450C-4B97-9E56-744084AABF74}"/>
                </a:ext>
              </a:extLst>
            </p:cNvPr>
            <p:cNvSpPr txBox="1"/>
            <p:nvPr/>
          </p:nvSpPr>
          <p:spPr>
            <a:xfrm>
              <a:off x="4256283" y="4218231"/>
              <a:ext cx="333426" cy="1661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200" dirty="0" err="1">
                  <a:gradFill>
                    <a:gsLst>
                      <a:gs pos="2917">
                        <a:srgbClr val="0078D4"/>
                      </a:gs>
                      <a:gs pos="30000">
                        <a:srgbClr val="0078D4"/>
                      </a:gs>
                    </a:gsLst>
                    <a:lin ang="5400000" scaled="0"/>
                  </a:gradFill>
                  <a:latin typeface="Segoe UI"/>
                </a:rPr>
                <a:t>mTLS</a:t>
              </a:r>
              <a:endParaRPr kumimoji="0" lang="en-US" sz="12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B8163571-35D3-B74A-BC9D-8165F1731CBD}"/>
              </a:ext>
            </a:extLst>
          </p:cNvPr>
          <p:cNvSpPr/>
          <p:nvPr/>
        </p:nvSpPr>
        <p:spPr bwMode="auto">
          <a:xfrm>
            <a:off x="1165169" y="445114"/>
            <a:ext cx="2770423"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sp>
        <p:nvSpPr>
          <p:cNvPr id="2" name="Rectangle 1">
            <a:extLst>
              <a:ext uri="{FF2B5EF4-FFF2-40B4-BE49-F238E27FC236}">
                <a16:creationId xmlns:a16="http://schemas.microsoft.com/office/drawing/2014/main" id="{192C4960-711F-B746-A91E-A14ED56C499F}"/>
              </a:ext>
            </a:extLst>
          </p:cNvPr>
          <p:cNvSpPr/>
          <p:nvPr/>
        </p:nvSpPr>
        <p:spPr>
          <a:xfrm>
            <a:off x="436334" y="6370472"/>
            <a:ext cx="11319332" cy="369332"/>
          </a:xfrm>
          <a:prstGeom prst="rect">
            <a:avLst/>
          </a:prstGeom>
        </p:spPr>
        <p:txBody>
          <a:bodyPr wrap="square">
            <a:spAutoFit/>
          </a:bodyPr>
          <a:lstStyle/>
          <a:p>
            <a:r>
              <a:rPr lang="en-US" sz="1800" dirty="0">
                <a:latin typeface="Segoe UI Light" pitchFamily="34" charset="0"/>
              </a:rPr>
              <a:t>Abstraction layer in front of pods and a reliable way for accessing pods because </a:t>
            </a:r>
            <a:r>
              <a:rPr lang="en-US" sz="1800" b="1" dirty="0">
                <a:latin typeface="Segoe UI Light" pitchFamily="34" charset="0"/>
              </a:rPr>
              <a:t>Pods can run anywhere in the cluster.</a:t>
            </a:r>
          </a:p>
        </p:txBody>
      </p:sp>
    </p:spTree>
    <p:extLst>
      <p:ext uri="{BB962C8B-B14F-4D97-AF65-F5344CB8AC3E}">
        <p14:creationId xmlns:p14="http://schemas.microsoft.com/office/powerpoint/2010/main" val="17101691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Arrow Connector 67">
            <a:extLst>
              <a:ext uri="{FF2B5EF4-FFF2-40B4-BE49-F238E27FC236}">
                <a16:creationId xmlns:a16="http://schemas.microsoft.com/office/drawing/2014/main" id="{E8E5268D-2988-4F23-BEB9-47AA486251BA}"/>
              </a:ext>
            </a:extLst>
          </p:cNvPr>
          <p:cNvCxnSpPr>
            <a:cxnSpLocks/>
            <a:endCxn id="49" idx="1"/>
          </p:cNvCxnSpPr>
          <p:nvPr/>
        </p:nvCxnSpPr>
        <p:spPr>
          <a:xfrm>
            <a:off x="1762711" y="2607399"/>
            <a:ext cx="100081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EA911F6-3890-4C76-9513-D9DAF39D0473}"/>
              </a:ext>
            </a:extLst>
          </p:cNvPr>
          <p:cNvCxnSpPr>
            <a:cxnSpLocks/>
            <a:endCxn id="108" idx="1"/>
          </p:cNvCxnSpPr>
          <p:nvPr/>
        </p:nvCxnSpPr>
        <p:spPr>
          <a:xfrm>
            <a:off x="1762711" y="5184534"/>
            <a:ext cx="100081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47E63ED-912C-4F7A-ADCB-F27F221D0E25}"/>
              </a:ext>
            </a:extLst>
          </p:cNvPr>
          <p:cNvGrpSpPr/>
          <p:nvPr/>
        </p:nvGrpSpPr>
        <p:grpSpPr>
          <a:xfrm>
            <a:off x="2486760" y="906003"/>
            <a:ext cx="2175651" cy="4968257"/>
            <a:chOff x="2486760" y="906003"/>
            <a:chExt cx="2175651" cy="4968257"/>
          </a:xfrm>
        </p:grpSpPr>
        <p:grpSp>
          <p:nvGrpSpPr>
            <p:cNvPr id="44" name="Group 43">
              <a:extLst>
                <a:ext uri="{FF2B5EF4-FFF2-40B4-BE49-F238E27FC236}">
                  <a16:creationId xmlns:a16="http://schemas.microsoft.com/office/drawing/2014/main" id="{39E41CF0-7E87-43FD-B2E5-E3C794E66228}"/>
                </a:ext>
              </a:extLst>
            </p:cNvPr>
            <p:cNvGrpSpPr/>
            <p:nvPr/>
          </p:nvGrpSpPr>
          <p:grpSpPr>
            <a:xfrm>
              <a:off x="2486760" y="906003"/>
              <a:ext cx="2175651" cy="4968257"/>
              <a:chOff x="3135417" y="952711"/>
              <a:chExt cx="2175651" cy="4968257"/>
            </a:xfrm>
            <a:noFill/>
          </p:grpSpPr>
          <p:sp>
            <p:nvSpPr>
              <p:cNvPr id="45" name="Rectangle 44">
                <a:extLst>
                  <a:ext uri="{FF2B5EF4-FFF2-40B4-BE49-F238E27FC236}">
                    <a16:creationId xmlns:a16="http://schemas.microsoft.com/office/drawing/2014/main" id="{AFC5B70B-6129-47EF-BF1B-800AB4E9DC91}"/>
                  </a:ext>
                </a:extLst>
              </p:cNvPr>
              <p:cNvSpPr/>
              <p:nvPr/>
            </p:nvSpPr>
            <p:spPr bwMode="auto">
              <a:xfrm>
                <a:off x="3135417"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6" name="Group 45">
                <a:extLst>
                  <a:ext uri="{FF2B5EF4-FFF2-40B4-BE49-F238E27FC236}">
                    <a16:creationId xmlns:a16="http://schemas.microsoft.com/office/drawing/2014/main" id="{3AF904FE-C165-4B0C-9F5D-AA152EA83D06}"/>
                  </a:ext>
                </a:extLst>
              </p:cNvPr>
              <p:cNvGrpSpPr/>
              <p:nvPr/>
            </p:nvGrpSpPr>
            <p:grpSpPr>
              <a:xfrm>
                <a:off x="3361196" y="952711"/>
                <a:ext cx="1949872" cy="410460"/>
                <a:chOff x="8828176" y="3136726"/>
                <a:chExt cx="1949872" cy="410460"/>
              </a:xfrm>
              <a:grpFill/>
            </p:grpSpPr>
            <p:sp>
              <p:nvSpPr>
                <p:cNvPr id="47" name="Rectangle 46">
                  <a:extLst>
                    <a:ext uri="{FF2B5EF4-FFF2-40B4-BE49-F238E27FC236}">
                      <a16:creationId xmlns:a16="http://schemas.microsoft.com/office/drawing/2014/main" id="{98B203BD-F19E-4C4C-BB16-8AB403F6EBA1}"/>
                    </a:ext>
                  </a:extLst>
                </p:cNvPr>
                <p:cNvSpPr/>
                <p:nvPr/>
              </p:nvSpPr>
              <p:spPr bwMode="auto">
                <a:xfrm>
                  <a:off x="8828176" y="3169995"/>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Picture 47">
                  <a:extLst>
                    <a:ext uri="{FF2B5EF4-FFF2-40B4-BE49-F238E27FC236}">
                      <a16:creationId xmlns:a16="http://schemas.microsoft.com/office/drawing/2014/main" id="{829AC5B4-ED68-402B-9EE3-4E1BC4F58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7586" y="3136726"/>
                  <a:ext cx="410462" cy="410460"/>
                </a:xfrm>
                <a:prstGeom prst="rect">
                  <a:avLst/>
                </a:prstGeom>
                <a:grpFill/>
              </p:spPr>
            </p:pic>
          </p:grpSp>
        </p:grpSp>
        <p:sp>
          <p:nvSpPr>
            <p:cNvPr id="49" name="Rectangle 48">
              <a:extLst>
                <a:ext uri="{FF2B5EF4-FFF2-40B4-BE49-F238E27FC236}">
                  <a16:creationId xmlns:a16="http://schemas.microsoft.com/office/drawing/2014/main" id="{F735A9C7-558C-47A8-B3B9-B1390FC2D771}"/>
                </a:ext>
              </a:extLst>
            </p:cNvPr>
            <p:cNvSpPr/>
            <p:nvPr/>
          </p:nvSpPr>
          <p:spPr bwMode="auto">
            <a:xfrm>
              <a:off x="2763526" y="2336555"/>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a:t>
              </a:r>
              <a:r>
                <a:rPr lang="en-US" sz="1600">
                  <a:gradFill>
                    <a:gsLst>
                      <a:gs pos="2917">
                        <a:srgbClr val="1A1A1A"/>
                      </a:gs>
                      <a:gs pos="30000">
                        <a:srgbClr val="1A1A1A"/>
                      </a:gs>
                    </a:gsLst>
                    <a:lin ang="5400000" scaled="0"/>
                  </a:gradFill>
                  <a:latin typeface="Segoe UI"/>
                </a:rPr>
                <a:t>X</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8" name="Rectangle 107">
              <a:extLst>
                <a:ext uri="{FF2B5EF4-FFF2-40B4-BE49-F238E27FC236}">
                  <a16:creationId xmlns:a16="http://schemas.microsoft.com/office/drawing/2014/main" id="{9FF96652-7435-4EC6-A16A-3A56552751D4}"/>
                </a:ext>
              </a:extLst>
            </p:cNvPr>
            <p:cNvSpPr/>
            <p:nvPr/>
          </p:nvSpPr>
          <p:spPr bwMode="auto">
            <a:xfrm>
              <a:off x="2763526" y="4913690"/>
              <a:ext cx="1413464" cy="541687"/>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Y</a:t>
              </a:r>
            </a:p>
          </p:txBody>
        </p:sp>
      </p:grpSp>
      <p:cxnSp>
        <p:nvCxnSpPr>
          <p:cNvPr id="43" name="Straight Arrow Connector 42">
            <a:extLst>
              <a:ext uri="{FF2B5EF4-FFF2-40B4-BE49-F238E27FC236}">
                <a16:creationId xmlns:a16="http://schemas.microsoft.com/office/drawing/2014/main" id="{A4821252-4ED5-452E-8791-2C8C57D6DADE}"/>
              </a:ext>
            </a:extLst>
          </p:cNvPr>
          <p:cNvCxnSpPr>
            <a:cxnSpLocks/>
            <a:stCxn id="49" idx="3"/>
            <a:endCxn id="50" idx="1"/>
          </p:cNvCxnSpPr>
          <p:nvPr/>
        </p:nvCxnSpPr>
        <p:spPr>
          <a:xfrm flipV="1">
            <a:off x="4176990" y="2604544"/>
            <a:ext cx="2620320" cy="2855"/>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DAD464-5093-4862-94B4-07C1B5056945}"/>
              </a:ext>
            </a:extLst>
          </p:cNvPr>
          <p:cNvCxnSpPr>
            <a:cxnSpLocks/>
            <a:stCxn id="108" idx="3"/>
            <a:endCxn id="53" idx="1"/>
          </p:cNvCxnSpPr>
          <p:nvPr/>
        </p:nvCxnSpPr>
        <p:spPr>
          <a:xfrm flipV="1">
            <a:off x="4176990" y="5164437"/>
            <a:ext cx="2617357" cy="20097"/>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057BBC60-960E-412B-9306-3A6E4071BD67}"/>
              </a:ext>
            </a:extLst>
          </p:cNvPr>
          <p:cNvGrpSpPr/>
          <p:nvPr/>
        </p:nvGrpSpPr>
        <p:grpSpPr>
          <a:xfrm>
            <a:off x="2075347" y="539079"/>
            <a:ext cx="8353943" cy="5779843"/>
            <a:chOff x="2075347" y="539079"/>
            <a:chExt cx="8353943" cy="5779843"/>
          </a:xfrm>
        </p:grpSpPr>
        <p:sp>
          <p:nvSpPr>
            <p:cNvPr id="51" name="Rectangle 50">
              <a:extLst>
                <a:ext uri="{FF2B5EF4-FFF2-40B4-BE49-F238E27FC236}">
                  <a16:creationId xmlns:a16="http://schemas.microsoft.com/office/drawing/2014/main" id="{F915D137-0D92-4A7A-A077-E68CB4E3377B}"/>
                </a:ext>
              </a:extLst>
            </p:cNvPr>
            <p:cNvSpPr/>
            <p:nvPr/>
          </p:nvSpPr>
          <p:spPr bwMode="auto">
            <a:xfrm>
              <a:off x="2075347" y="539079"/>
              <a:ext cx="8175944" cy="5779843"/>
            </a:xfrm>
            <a:prstGeom prst="rect">
              <a:avLst/>
            </a:prstGeom>
            <a:noFill/>
            <a:ln w="381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Virtual Network</a:t>
              </a:r>
            </a:p>
          </p:txBody>
        </p:sp>
        <p:grpSp>
          <p:nvGrpSpPr>
            <p:cNvPr id="56" name="Group 55">
              <a:extLst>
                <a:ext uri="{FF2B5EF4-FFF2-40B4-BE49-F238E27FC236}">
                  <a16:creationId xmlns:a16="http://schemas.microsoft.com/office/drawing/2014/main" id="{27F7CFF8-3D63-430C-9001-C2A321B7DC4E}"/>
                </a:ext>
              </a:extLst>
            </p:cNvPr>
            <p:cNvGrpSpPr/>
            <p:nvPr/>
          </p:nvGrpSpPr>
          <p:grpSpPr>
            <a:xfrm>
              <a:off x="5639098" y="916851"/>
              <a:ext cx="4790192" cy="4957409"/>
              <a:chOff x="5639098" y="916851"/>
              <a:chExt cx="4790192" cy="4957409"/>
            </a:xfrm>
          </p:grpSpPr>
          <p:grpSp>
            <p:nvGrpSpPr>
              <p:cNvPr id="3" name="Group 2">
                <a:extLst>
                  <a:ext uri="{FF2B5EF4-FFF2-40B4-BE49-F238E27FC236}">
                    <a16:creationId xmlns:a16="http://schemas.microsoft.com/office/drawing/2014/main" id="{5CC37BE1-65C4-4774-A037-5C221530B795}"/>
                  </a:ext>
                </a:extLst>
              </p:cNvPr>
              <p:cNvGrpSpPr/>
              <p:nvPr/>
            </p:nvGrpSpPr>
            <p:grpSpPr>
              <a:xfrm>
                <a:off x="5639098" y="916851"/>
                <a:ext cx="4790192" cy="4957409"/>
                <a:chOff x="6502538" y="963559"/>
                <a:chExt cx="4790192" cy="4957409"/>
              </a:xfrm>
              <a:noFill/>
            </p:grpSpPr>
            <p:grpSp>
              <p:nvGrpSpPr>
                <p:cNvPr id="40" name="Group 39">
                  <a:extLst>
                    <a:ext uri="{FF2B5EF4-FFF2-40B4-BE49-F238E27FC236}">
                      <a16:creationId xmlns:a16="http://schemas.microsoft.com/office/drawing/2014/main" id="{EF7ED617-A36F-465C-B6A5-723CEDABB05B}"/>
                    </a:ext>
                  </a:extLst>
                </p:cNvPr>
                <p:cNvGrpSpPr/>
                <p:nvPr/>
              </p:nvGrpSpPr>
              <p:grpSpPr>
                <a:xfrm>
                  <a:off x="6502538" y="983518"/>
                  <a:ext cx="4790192" cy="4937450"/>
                  <a:chOff x="6502538" y="983518"/>
                  <a:chExt cx="4790192" cy="4937450"/>
                </a:xfrm>
                <a:grpFill/>
              </p:grpSpPr>
              <p:sp>
                <p:nvSpPr>
                  <p:cNvPr id="41" name="Rectangle 40">
                    <a:extLst>
                      <a:ext uri="{FF2B5EF4-FFF2-40B4-BE49-F238E27FC236}">
                        <a16:creationId xmlns:a16="http://schemas.microsoft.com/office/drawing/2014/main" id="{499C8043-27CE-4000-9018-2258901FC0A8}"/>
                      </a:ext>
                    </a:extLst>
                  </p:cNvPr>
                  <p:cNvSpPr/>
                  <p:nvPr/>
                </p:nvSpPr>
                <p:spPr bwMode="auto">
                  <a:xfrm>
                    <a:off x="6502538" y="1142227"/>
                    <a:ext cx="4220810"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a:t>
                    </a:r>
                    <a:r>
                      <a:rPr lang="en-US" sz="2000" b="1" dirty="0" err="1">
                        <a:gradFill>
                          <a:gsLst>
                            <a:gs pos="2917">
                              <a:srgbClr val="1A1A1A"/>
                            </a:gs>
                            <a:gs pos="30000">
                              <a:srgbClr val="1A1A1A"/>
                            </a:gs>
                          </a:gsLst>
                          <a:lin ang="5400000" scaled="0"/>
                        </a:gradFill>
                        <a:latin typeface="Segoe UI Semibold"/>
                      </a:rPr>
                      <a:t>zure</a:t>
                    </a:r>
                    <a:r>
                      <a:rPr lang="en-US" sz="2000" b="1" dirty="0">
                        <a:gradFill>
                          <a:gsLst>
                            <a:gs pos="2917">
                              <a:srgbClr val="1A1A1A"/>
                            </a:gs>
                            <a:gs pos="30000">
                              <a:srgbClr val="1A1A1A"/>
                            </a:gs>
                          </a:gsLst>
                          <a:lin ang="5400000" scaled="0"/>
                        </a:gradFill>
                        <a:latin typeface="Segoe UI Semibold"/>
                      </a:rPr>
                      <a:t> Kubernetes Service (AKS)</a:t>
                    </a: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42" name="Rectangle 41">
                    <a:extLst>
                      <a:ext uri="{FF2B5EF4-FFF2-40B4-BE49-F238E27FC236}">
                        <a16:creationId xmlns:a16="http://schemas.microsoft.com/office/drawing/2014/main" id="{B662FDE3-629B-48E6-A2D9-CE936C04660F}"/>
                      </a:ext>
                    </a:extLst>
                  </p:cNvPr>
                  <p:cNvSpPr/>
                  <p:nvPr/>
                </p:nvSpPr>
                <p:spPr bwMode="auto">
                  <a:xfrm>
                    <a:off x="10926840" y="983518"/>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06" name="Picture 46">
                  <a:extLst>
                    <a:ext uri="{FF2B5EF4-FFF2-40B4-BE49-F238E27FC236}">
                      <a16:creationId xmlns:a16="http://schemas.microsoft.com/office/drawing/2014/main" id="{937CB0A8-79FD-45C1-B3A5-AB9626C73CF3}"/>
                    </a:ext>
                  </a:extLst>
                </p:cNvPr>
                <p:cNvPicPr>
                  <a:picLocks noChangeAspect="1"/>
                </p:cNvPicPr>
                <p:nvPr/>
              </p:nvPicPr>
              <p:blipFill rotWithShape="1">
                <a:blip r:embed="rId4"/>
                <a:srcRect t="11651" b="11651"/>
                <a:stretch/>
              </p:blipFill>
              <p:spPr>
                <a:xfrm>
                  <a:off x="10447646" y="963559"/>
                  <a:ext cx="461346" cy="399924"/>
                </a:xfrm>
                <a:prstGeom prst="rect">
                  <a:avLst/>
                </a:prstGeom>
                <a:grpFill/>
              </p:spPr>
            </p:pic>
          </p:grpSp>
          <p:sp>
            <p:nvSpPr>
              <p:cNvPr id="50" name="Rectangle 49">
                <a:extLst>
                  <a:ext uri="{FF2B5EF4-FFF2-40B4-BE49-F238E27FC236}">
                    <a16:creationId xmlns:a16="http://schemas.microsoft.com/office/drawing/2014/main" id="{C44A1055-7276-430A-BAFC-23B514EE6756}"/>
                  </a:ext>
                </a:extLst>
              </p:cNvPr>
              <p:cNvSpPr/>
              <p:nvPr/>
            </p:nvSpPr>
            <p:spPr bwMode="auto">
              <a:xfrm>
                <a:off x="6797310" y="2256756"/>
                <a:ext cx="1663661" cy="695575"/>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a:t>
                </a:r>
                <a:endParaRPr lang="en-US" sz="1600">
                  <a:gradFill>
                    <a:gsLst>
                      <a:gs pos="2917">
                        <a:srgbClr val="1A1A1A"/>
                      </a:gs>
                      <a:gs pos="30000">
                        <a:srgbClr val="1A1A1A"/>
                      </a:gs>
                    </a:gsLst>
                    <a:lin ang="5400000" scaled="0"/>
                  </a:gradFill>
                  <a:latin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type: </a:t>
                </a:r>
                <a:r>
                  <a:rPr kumimoji="0" lang="en-US" sz="1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LoadBalancer</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973DFE35-0BA6-4CC3-ACCF-5C81E7258709}"/>
                  </a:ext>
                </a:extLst>
              </p:cNvPr>
              <p:cNvGrpSpPr/>
              <p:nvPr/>
            </p:nvGrpSpPr>
            <p:grpSpPr>
              <a:xfrm>
                <a:off x="9123159" y="4643471"/>
                <a:ext cx="476496" cy="1050153"/>
                <a:chOff x="9604764" y="4532936"/>
                <a:chExt cx="476496" cy="1050153"/>
              </a:xfrm>
              <a:solidFill>
                <a:schemeClr val="accent2"/>
              </a:solidFill>
              <a:effectLst>
                <a:outerShdw blurRad="88900" dist="38100" dir="2700000" algn="tl" rotWithShape="0">
                  <a:prstClr val="black">
                    <a:alpha val="30000"/>
                  </a:prstClr>
                </a:outerShdw>
              </a:effectLst>
            </p:grpSpPr>
            <p:sp>
              <p:nvSpPr>
                <p:cNvPr id="137" name="Rectangle 136">
                  <a:extLst>
                    <a:ext uri="{FF2B5EF4-FFF2-40B4-BE49-F238E27FC236}">
                      <a16:creationId xmlns:a16="http://schemas.microsoft.com/office/drawing/2014/main" id="{413985B2-A82D-496A-861D-6D91BAC917A0}"/>
                    </a:ext>
                  </a:extLst>
                </p:cNvPr>
                <p:cNvSpPr/>
                <p:nvPr/>
              </p:nvSpPr>
              <p:spPr bwMode="auto">
                <a:xfrm>
                  <a:off x="9604764" y="4532936"/>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38" name="Rectangle 137">
                  <a:extLst>
                    <a:ext uri="{FF2B5EF4-FFF2-40B4-BE49-F238E27FC236}">
                      <a16:creationId xmlns:a16="http://schemas.microsoft.com/office/drawing/2014/main" id="{16DF7F25-C39D-45C4-B5E5-5A04912E4352}"/>
                    </a:ext>
                  </a:extLst>
                </p:cNvPr>
                <p:cNvSpPr/>
                <p:nvPr/>
              </p:nvSpPr>
              <p:spPr bwMode="auto">
                <a:xfrm>
                  <a:off x="9604764" y="5106595"/>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grpSp>
            <p:nvGrpSpPr>
              <p:cNvPr id="139" name="Group 138">
                <a:extLst>
                  <a:ext uri="{FF2B5EF4-FFF2-40B4-BE49-F238E27FC236}">
                    <a16:creationId xmlns:a16="http://schemas.microsoft.com/office/drawing/2014/main" id="{DF6DD7AF-CCD4-41FF-AAA7-4D4D265716CB}"/>
                  </a:ext>
                </a:extLst>
              </p:cNvPr>
              <p:cNvGrpSpPr/>
              <p:nvPr/>
            </p:nvGrpSpPr>
            <p:grpSpPr>
              <a:xfrm>
                <a:off x="9123159" y="2082321"/>
                <a:ext cx="476496" cy="1050153"/>
                <a:chOff x="9604764" y="4532936"/>
                <a:chExt cx="476496" cy="1050153"/>
              </a:xfrm>
              <a:solidFill>
                <a:schemeClr val="accent1"/>
              </a:solidFill>
              <a:effectLst>
                <a:outerShdw blurRad="88900" dist="38100" dir="2700000" algn="tl" rotWithShape="0">
                  <a:prstClr val="black">
                    <a:alpha val="30000"/>
                  </a:prstClr>
                </a:outerShdw>
              </a:effectLst>
            </p:grpSpPr>
            <p:sp>
              <p:nvSpPr>
                <p:cNvPr id="140" name="Rectangle 139">
                  <a:extLst>
                    <a:ext uri="{FF2B5EF4-FFF2-40B4-BE49-F238E27FC236}">
                      <a16:creationId xmlns:a16="http://schemas.microsoft.com/office/drawing/2014/main" id="{E159054D-C70F-4704-9C37-1D75E27D31B1}"/>
                    </a:ext>
                  </a:extLst>
                </p:cNvPr>
                <p:cNvSpPr/>
                <p:nvPr/>
              </p:nvSpPr>
              <p:spPr bwMode="auto">
                <a:xfrm>
                  <a:off x="9604764" y="4532936"/>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sp>
              <p:nvSpPr>
                <p:cNvPr id="141" name="Rectangle 140">
                  <a:extLst>
                    <a:ext uri="{FF2B5EF4-FFF2-40B4-BE49-F238E27FC236}">
                      <a16:creationId xmlns:a16="http://schemas.microsoft.com/office/drawing/2014/main" id="{8A549596-C034-4828-9FA1-EC1D9B328752}"/>
                    </a:ext>
                  </a:extLst>
                </p:cNvPr>
                <p:cNvSpPr/>
                <p:nvPr/>
              </p:nvSpPr>
              <p:spPr bwMode="auto">
                <a:xfrm>
                  <a:off x="9604764" y="5106595"/>
                  <a:ext cx="476496" cy="476494"/>
                </a:xfrm>
                <a:prstGeom prst="rect">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Pod</a:t>
                  </a:r>
                </a:p>
              </p:txBody>
            </p:sp>
          </p:grpSp>
          <p:grpSp>
            <p:nvGrpSpPr>
              <p:cNvPr id="17" name="Group 16">
                <a:extLst>
                  <a:ext uri="{FF2B5EF4-FFF2-40B4-BE49-F238E27FC236}">
                    <a16:creationId xmlns:a16="http://schemas.microsoft.com/office/drawing/2014/main" id="{37FC2BE0-6E3A-4DA5-BDDE-72A129911919}"/>
                  </a:ext>
                </a:extLst>
              </p:cNvPr>
              <p:cNvGrpSpPr/>
              <p:nvPr/>
            </p:nvGrpSpPr>
            <p:grpSpPr>
              <a:xfrm>
                <a:off x="8458008" y="4881717"/>
                <a:ext cx="677847" cy="573659"/>
                <a:chOff x="8931558" y="4787752"/>
                <a:chExt cx="694698" cy="573659"/>
              </a:xfrm>
            </p:grpSpPr>
            <p:cxnSp>
              <p:nvCxnSpPr>
                <p:cNvPr id="11" name="Connector: Elbow 10">
                  <a:extLst>
                    <a:ext uri="{FF2B5EF4-FFF2-40B4-BE49-F238E27FC236}">
                      <a16:creationId xmlns:a16="http://schemas.microsoft.com/office/drawing/2014/main" id="{B07FED59-AF63-4091-9ABC-2F1193542DD4}"/>
                    </a:ext>
                  </a:extLst>
                </p:cNvPr>
                <p:cNvCxnSpPr>
                  <a:stCxn id="137" idx="1"/>
                  <a:endCxn id="138" idx="1"/>
                </p:cNvCxnSpPr>
                <p:nvPr/>
              </p:nvCxnSpPr>
              <p:spPr>
                <a:xfrm rot="10800000" flipV="1">
                  <a:off x="9613556" y="4787752"/>
                  <a:ext cx="12700" cy="573659"/>
                </a:xfrm>
                <a:prstGeom prst="bentConnector3">
                  <a:avLst>
                    <a:gd name="adj1" fmla="val 2043270"/>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CAA553-031D-45FF-9A77-22FEBC8C4234}"/>
                    </a:ext>
                  </a:extLst>
                </p:cNvPr>
                <p:cNvCxnSpPr>
                  <a:cxnSpLocks/>
                  <a:stCxn id="53" idx="3"/>
                </p:cNvCxnSpPr>
                <p:nvPr/>
              </p:nvCxnSpPr>
              <p:spPr>
                <a:xfrm flipV="1">
                  <a:off x="8931558" y="5070471"/>
                  <a:ext cx="414697" cy="1"/>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92C07A-ADAC-4DDF-8619-2C0CA8FC2A1B}"/>
                  </a:ext>
                </a:extLst>
              </p:cNvPr>
              <p:cNvGrpSpPr/>
              <p:nvPr/>
            </p:nvGrpSpPr>
            <p:grpSpPr>
              <a:xfrm>
                <a:off x="8460971" y="2320567"/>
                <a:ext cx="674888" cy="573659"/>
                <a:chOff x="8951368" y="2226602"/>
                <a:chExt cx="674888" cy="573659"/>
              </a:xfrm>
            </p:grpSpPr>
            <p:cxnSp>
              <p:nvCxnSpPr>
                <p:cNvPr id="9" name="Connector: Elbow 8">
                  <a:extLst>
                    <a:ext uri="{FF2B5EF4-FFF2-40B4-BE49-F238E27FC236}">
                      <a16:creationId xmlns:a16="http://schemas.microsoft.com/office/drawing/2014/main" id="{8883ED5A-1971-46CD-BB4A-38CDB1EB8991}"/>
                    </a:ext>
                  </a:extLst>
                </p:cNvPr>
                <p:cNvCxnSpPr>
                  <a:stCxn id="140" idx="1"/>
                  <a:endCxn id="141" idx="1"/>
                </p:cNvCxnSpPr>
                <p:nvPr/>
              </p:nvCxnSpPr>
              <p:spPr>
                <a:xfrm rot="10800000" flipV="1">
                  <a:off x="9613556" y="2226602"/>
                  <a:ext cx="12700" cy="573659"/>
                </a:xfrm>
                <a:prstGeom prst="bentConnector3">
                  <a:avLst>
                    <a:gd name="adj1" fmla="val 2195606"/>
                  </a:avLst>
                </a:prstGeom>
                <a:ln w="15875">
                  <a:solidFill>
                    <a:schemeClr val="accent3"/>
                  </a:solidFill>
                  <a:prstDash val="sysDash"/>
                  <a:headEnd type="arrow" w="lg" len="lg"/>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9EA2E9-E9DC-4828-AF62-B41B0677CC56}"/>
                    </a:ext>
                  </a:extLst>
                </p:cNvPr>
                <p:cNvCxnSpPr>
                  <a:cxnSpLocks/>
                  <a:stCxn id="50" idx="3"/>
                </p:cNvCxnSpPr>
                <p:nvPr/>
              </p:nvCxnSpPr>
              <p:spPr>
                <a:xfrm flipV="1">
                  <a:off x="8951368" y="2510578"/>
                  <a:ext cx="401675" cy="1"/>
                </a:xfrm>
                <a:prstGeom prst="line">
                  <a:avLst/>
                </a:prstGeom>
                <a:ln w="15875">
                  <a:solidFill>
                    <a:schemeClr val="accent3"/>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ABD0A9A7-B766-4B43-A7B8-E7EE56C1EC3B}"/>
                  </a:ext>
                </a:extLst>
              </p:cNvPr>
              <p:cNvSpPr/>
              <p:nvPr/>
            </p:nvSpPr>
            <p:spPr bwMode="auto">
              <a:xfrm>
                <a:off x="6794347" y="4816649"/>
                <a:ext cx="1663661" cy="695575"/>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a:t>
                </a:r>
                <a:r>
                  <a:rPr lang="en-US" sz="1600">
                    <a:gradFill>
                      <a:gsLst>
                        <a:gs pos="2917">
                          <a:srgbClr val="1A1A1A"/>
                        </a:gs>
                        <a:gs pos="30000">
                          <a:srgbClr val="1A1A1A"/>
                        </a:gs>
                      </a:gsLst>
                      <a:lin ang="5400000" scaled="0"/>
                    </a:gradFill>
                    <a:latin typeface="Segoe UI"/>
                  </a:rPr>
                  <a:t>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type: </a:t>
                </a:r>
                <a:r>
                  <a:rPr kumimoji="0" lang="en-US" sz="1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LoadBalancer</a:t>
                </a:r>
                <a:endPar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sp>
        <p:nvSpPr>
          <p:cNvPr id="2" name="Rectangle 1">
            <a:extLst>
              <a:ext uri="{FF2B5EF4-FFF2-40B4-BE49-F238E27FC236}">
                <a16:creationId xmlns:a16="http://schemas.microsoft.com/office/drawing/2014/main" id="{2F1F4816-09F0-B346-AE89-D3A7C7AE119B}"/>
              </a:ext>
            </a:extLst>
          </p:cNvPr>
          <p:cNvSpPr/>
          <p:nvPr/>
        </p:nvSpPr>
        <p:spPr>
          <a:xfrm>
            <a:off x="1938726" y="6424887"/>
            <a:ext cx="5371342" cy="369332"/>
          </a:xfrm>
          <a:prstGeom prst="rect">
            <a:avLst/>
          </a:prstGeom>
        </p:spPr>
        <p:txBody>
          <a:bodyPr wrap="none">
            <a:spAutoFit/>
          </a:bodyPr>
          <a:lstStyle/>
          <a:p>
            <a:pPr lvl="0" defTabSz="914400">
              <a:defRPr/>
            </a:pPr>
            <a:r>
              <a:rPr lang="en-US" sz="1800" dirty="0">
                <a:latin typeface="Segoe UI Light" pitchFamily="34" charset="0"/>
              </a:rPr>
              <a:t>We might want to keep our cluster </a:t>
            </a:r>
            <a:r>
              <a:rPr lang="en-US" sz="1800" b="1" dirty="0">
                <a:latin typeface="Segoe UI Light" pitchFamily="34" charset="0"/>
              </a:rPr>
              <a:t>completely private</a:t>
            </a:r>
            <a:r>
              <a:rPr lang="en-US" sz="1800" dirty="0">
                <a:latin typeface="Segoe UI Light" pitchFamily="34" charset="0"/>
              </a:rPr>
              <a:t>. </a:t>
            </a:r>
          </a:p>
        </p:txBody>
      </p:sp>
    </p:spTree>
    <p:extLst>
      <p:ext uri="{BB962C8B-B14F-4D97-AF65-F5344CB8AC3E}">
        <p14:creationId xmlns:p14="http://schemas.microsoft.com/office/powerpoint/2010/main" val="26607604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A75878-28ED-4FD7-856E-F1BF44BE96B2}"/>
              </a:ext>
            </a:extLst>
          </p:cNvPr>
          <p:cNvGrpSpPr/>
          <p:nvPr/>
        </p:nvGrpSpPr>
        <p:grpSpPr>
          <a:xfrm>
            <a:off x="5198460" y="935945"/>
            <a:ext cx="6179586" cy="4985023"/>
            <a:chOff x="5198460" y="935945"/>
            <a:chExt cx="6179586" cy="4985023"/>
          </a:xfrm>
          <a:noFill/>
        </p:grpSpPr>
        <p:sp>
          <p:nvSpPr>
            <p:cNvPr id="75" name="Rectangle 74">
              <a:extLst>
                <a:ext uri="{FF2B5EF4-FFF2-40B4-BE49-F238E27FC236}">
                  <a16:creationId xmlns:a16="http://schemas.microsoft.com/office/drawing/2014/main" id="{FAA3EF8D-0B50-42F6-AA93-DD9BBFC7051E}"/>
                </a:ext>
              </a:extLst>
            </p:cNvPr>
            <p:cNvSpPr/>
            <p:nvPr/>
          </p:nvSpPr>
          <p:spPr bwMode="auto">
            <a:xfrm>
              <a:off x="5198460" y="1142227"/>
              <a:ext cx="595704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Azure Functions</a:t>
              </a:r>
            </a:p>
          </p:txBody>
        </p:sp>
        <p:sp>
          <p:nvSpPr>
            <p:cNvPr id="67" name="Rectangle 66">
              <a:extLst>
                <a:ext uri="{FF2B5EF4-FFF2-40B4-BE49-F238E27FC236}">
                  <a16:creationId xmlns:a16="http://schemas.microsoft.com/office/drawing/2014/main" id="{B7075C2E-C99D-4B32-A815-47A9CDE6B07C}"/>
                </a:ext>
              </a:extLst>
            </p:cNvPr>
            <p:cNvSpPr/>
            <p:nvPr/>
          </p:nvSpPr>
          <p:spPr bwMode="auto">
            <a:xfrm>
              <a:off x="10970800" y="992310"/>
              <a:ext cx="365890" cy="340531"/>
            </a:xfrm>
            <a:prstGeom prst="rect">
              <a:avLst/>
            </a:prstGeom>
            <a:grpFill/>
            <a:ln>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9" name="Graphic 38">
              <a:extLst>
                <a:ext uri="{FF2B5EF4-FFF2-40B4-BE49-F238E27FC236}">
                  <a16:creationId xmlns:a16="http://schemas.microsoft.com/office/drawing/2014/main" id="{470E398C-9DD2-437C-A3F1-A36399AFE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136" y="935945"/>
              <a:ext cx="431910" cy="431910"/>
            </a:xfrm>
            <a:prstGeom prst="rect">
              <a:avLst/>
            </a:prstGeom>
          </p:spPr>
        </p:pic>
      </p:grpSp>
      <p:grpSp>
        <p:nvGrpSpPr>
          <p:cNvPr id="24" name="Group 23">
            <a:extLst>
              <a:ext uri="{FF2B5EF4-FFF2-40B4-BE49-F238E27FC236}">
                <a16:creationId xmlns:a16="http://schemas.microsoft.com/office/drawing/2014/main" id="{64E12D97-B1ED-412D-A7B5-817D494A67A0}"/>
              </a:ext>
            </a:extLst>
          </p:cNvPr>
          <p:cNvGrpSpPr/>
          <p:nvPr/>
        </p:nvGrpSpPr>
        <p:grpSpPr>
          <a:xfrm>
            <a:off x="1598020" y="938648"/>
            <a:ext cx="2158153" cy="4982320"/>
            <a:chOff x="1598020" y="938648"/>
            <a:chExt cx="2158153" cy="4982320"/>
          </a:xfrm>
          <a:noFill/>
        </p:grpSpPr>
        <p:sp>
          <p:nvSpPr>
            <p:cNvPr id="111" name="Rectangle 110">
              <a:extLst>
                <a:ext uri="{FF2B5EF4-FFF2-40B4-BE49-F238E27FC236}">
                  <a16:creationId xmlns:a16="http://schemas.microsoft.com/office/drawing/2014/main" id="{03E9234B-C12D-4F8D-A9EF-0A4B0FDD30DC}"/>
                </a:ext>
              </a:extLst>
            </p:cNvPr>
            <p:cNvSpPr/>
            <p:nvPr/>
          </p:nvSpPr>
          <p:spPr bwMode="auto">
            <a:xfrm>
              <a:off x="1598020" y="1142227"/>
              <a:ext cx="1949825" cy="4778741"/>
            </a:xfrm>
            <a:prstGeom prst="rect">
              <a:avLst/>
            </a:prstGeom>
            <a:grpFill/>
            <a:ln w="15875">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API Management</a:t>
              </a:r>
            </a:p>
          </p:txBody>
        </p:sp>
        <p:grpSp>
          <p:nvGrpSpPr>
            <p:cNvPr id="4" name="Group 3">
              <a:extLst>
                <a:ext uri="{FF2B5EF4-FFF2-40B4-BE49-F238E27FC236}">
                  <a16:creationId xmlns:a16="http://schemas.microsoft.com/office/drawing/2014/main" id="{7596E941-3D37-4D7A-8A62-6D30B6A5E8C3}"/>
                </a:ext>
              </a:extLst>
            </p:cNvPr>
            <p:cNvGrpSpPr/>
            <p:nvPr/>
          </p:nvGrpSpPr>
          <p:grpSpPr>
            <a:xfrm>
              <a:off x="3345711" y="938648"/>
              <a:ext cx="410462" cy="410460"/>
              <a:chOff x="8812691" y="3122663"/>
              <a:chExt cx="410462" cy="410460"/>
            </a:xfrm>
            <a:grpFill/>
          </p:grpSpPr>
          <p:sp>
            <p:nvSpPr>
              <p:cNvPr id="62" name="Rectangle 61">
                <a:extLst>
                  <a:ext uri="{FF2B5EF4-FFF2-40B4-BE49-F238E27FC236}">
                    <a16:creationId xmlns:a16="http://schemas.microsoft.com/office/drawing/2014/main" id="{5AA3E85E-943B-4ABE-A207-6CE6DF405905}"/>
                  </a:ext>
                </a:extLst>
              </p:cNvPr>
              <p:cNvSpPr/>
              <p:nvPr/>
            </p:nvSpPr>
            <p:spPr bwMode="auto">
              <a:xfrm>
                <a:off x="8823182" y="3164692"/>
                <a:ext cx="365890" cy="3405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3" name="Picture 62">
                <a:extLst>
                  <a:ext uri="{FF2B5EF4-FFF2-40B4-BE49-F238E27FC236}">
                    <a16:creationId xmlns:a16="http://schemas.microsoft.com/office/drawing/2014/main" id="{B6CD2917-9595-42F9-99B6-1BE7981BB0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91" y="3122663"/>
                <a:ext cx="410462" cy="410460"/>
              </a:xfrm>
              <a:prstGeom prst="rect">
                <a:avLst/>
              </a:prstGeom>
              <a:grpFill/>
            </p:spPr>
          </p:pic>
        </p:grpSp>
      </p:grpSp>
      <p:sp>
        <p:nvSpPr>
          <p:cNvPr id="113" name="Rectangle 112">
            <a:extLst>
              <a:ext uri="{FF2B5EF4-FFF2-40B4-BE49-F238E27FC236}">
                <a16:creationId xmlns:a16="http://schemas.microsoft.com/office/drawing/2014/main" id="{EF0017B4-8D34-4DC1-97D7-898C3B0FC9AA}"/>
              </a:ext>
            </a:extLst>
          </p:cNvPr>
          <p:cNvSpPr/>
          <p:nvPr/>
        </p:nvSpPr>
        <p:spPr bwMode="auto">
          <a:xfrm>
            <a:off x="1868872" y="1678336"/>
            <a:ext cx="1413464" cy="4078662"/>
          </a:xfrm>
          <a:prstGeom prst="rect">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API X</a:t>
            </a:r>
          </a:p>
        </p:txBody>
      </p:sp>
      <p:sp>
        <p:nvSpPr>
          <p:cNvPr id="82" name="Rectangle 81">
            <a:extLst>
              <a:ext uri="{FF2B5EF4-FFF2-40B4-BE49-F238E27FC236}">
                <a16:creationId xmlns:a16="http://schemas.microsoft.com/office/drawing/2014/main" id="{0CA7BFA7-89B0-4F2A-9B52-AC2974B8D391}"/>
              </a:ext>
            </a:extLst>
          </p:cNvPr>
          <p:cNvSpPr/>
          <p:nvPr/>
        </p:nvSpPr>
        <p:spPr bwMode="auto">
          <a:xfrm>
            <a:off x="7559565" y="1678336"/>
            <a:ext cx="1576551" cy="2580008"/>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Function App Y</a:t>
            </a:r>
          </a:p>
        </p:txBody>
      </p:sp>
      <p:grpSp>
        <p:nvGrpSpPr>
          <p:cNvPr id="73" name="Group 72">
            <a:extLst>
              <a:ext uri="{FF2B5EF4-FFF2-40B4-BE49-F238E27FC236}">
                <a16:creationId xmlns:a16="http://schemas.microsoft.com/office/drawing/2014/main" id="{16943D51-8531-45CB-A62A-BFD4E1C76A48}"/>
              </a:ext>
            </a:extLst>
          </p:cNvPr>
          <p:cNvGrpSpPr/>
          <p:nvPr/>
        </p:nvGrpSpPr>
        <p:grpSpPr>
          <a:xfrm>
            <a:off x="7759536" y="2128277"/>
            <a:ext cx="1152921" cy="1051658"/>
            <a:chOff x="1970348" y="1978219"/>
            <a:chExt cx="1152921" cy="1051658"/>
          </a:xfrm>
        </p:grpSpPr>
        <p:sp>
          <p:nvSpPr>
            <p:cNvPr id="74" name="Rectangle 73">
              <a:extLst>
                <a:ext uri="{FF2B5EF4-FFF2-40B4-BE49-F238E27FC236}">
                  <a16:creationId xmlns:a16="http://schemas.microsoft.com/office/drawing/2014/main" id="{C09C0579-3E8F-4491-8A7E-6B1134BB54E9}"/>
                </a:ext>
              </a:extLst>
            </p:cNvPr>
            <p:cNvSpPr/>
            <p:nvPr/>
          </p:nvSpPr>
          <p:spPr bwMode="auto">
            <a:xfrm>
              <a:off x="1970348" y="1978219"/>
              <a:ext cx="1152921" cy="105165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Order</a:t>
              </a:r>
            </a:p>
          </p:txBody>
        </p:sp>
        <p:sp>
          <p:nvSpPr>
            <p:cNvPr id="77" name="Rectangle 76">
              <a:extLst>
                <a:ext uri="{FF2B5EF4-FFF2-40B4-BE49-F238E27FC236}">
                  <a16:creationId xmlns:a16="http://schemas.microsoft.com/office/drawing/2014/main" id="{1FC477BE-C4BD-47C1-87A3-5685BABEE4B0}"/>
                </a:ext>
              </a:extLst>
            </p:cNvPr>
            <p:cNvSpPr/>
            <p:nvPr/>
          </p:nvSpPr>
          <p:spPr bwMode="auto">
            <a:xfrm>
              <a:off x="2277060" y="2410667"/>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sp>
          <p:nvSpPr>
            <p:cNvPr id="79" name="Rectangle 78">
              <a:extLst>
                <a:ext uri="{FF2B5EF4-FFF2-40B4-BE49-F238E27FC236}">
                  <a16:creationId xmlns:a16="http://schemas.microsoft.com/office/drawing/2014/main" id="{91107090-8E22-4791-99AD-61A74BFACE16}"/>
                </a:ext>
              </a:extLst>
            </p:cNvPr>
            <p:cNvSpPr/>
            <p:nvPr/>
          </p:nvSpPr>
          <p:spPr bwMode="auto">
            <a:xfrm>
              <a:off x="2277417" y="2697981"/>
              <a:ext cx="538783"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POST</a:t>
              </a:r>
            </a:p>
          </p:txBody>
        </p:sp>
      </p:grpSp>
      <p:grpSp>
        <p:nvGrpSpPr>
          <p:cNvPr id="80" name="Group 79">
            <a:extLst>
              <a:ext uri="{FF2B5EF4-FFF2-40B4-BE49-F238E27FC236}">
                <a16:creationId xmlns:a16="http://schemas.microsoft.com/office/drawing/2014/main" id="{1A09871D-4057-4188-AF1F-732A75078E70}"/>
              </a:ext>
            </a:extLst>
          </p:cNvPr>
          <p:cNvGrpSpPr/>
          <p:nvPr/>
        </p:nvGrpSpPr>
        <p:grpSpPr>
          <a:xfrm>
            <a:off x="7759536" y="3354512"/>
            <a:ext cx="1152921" cy="733144"/>
            <a:chOff x="1978943" y="3278024"/>
            <a:chExt cx="1152921" cy="733144"/>
          </a:xfrm>
        </p:grpSpPr>
        <p:sp>
          <p:nvSpPr>
            <p:cNvPr id="85" name="Rectangle 84">
              <a:extLst>
                <a:ext uri="{FF2B5EF4-FFF2-40B4-BE49-F238E27FC236}">
                  <a16:creationId xmlns:a16="http://schemas.microsoft.com/office/drawing/2014/main" id="{3745A090-309A-4ADA-852C-F5E05239DDED}"/>
                </a:ext>
              </a:extLst>
            </p:cNvPr>
            <p:cNvSpPr/>
            <p:nvPr/>
          </p:nvSpPr>
          <p:spPr bwMode="auto">
            <a:xfrm>
              <a:off x="1978943" y="3278024"/>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Product</a:t>
              </a:r>
            </a:p>
          </p:txBody>
        </p:sp>
        <p:sp>
          <p:nvSpPr>
            <p:cNvPr id="86" name="Rectangle 85">
              <a:extLst>
                <a:ext uri="{FF2B5EF4-FFF2-40B4-BE49-F238E27FC236}">
                  <a16:creationId xmlns:a16="http://schemas.microsoft.com/office/drawing/2014/main" id="{E30BC861-2AA8-48C9-BC60-36C488AAFEEC}"/>
                </a:ext>
              </a:extLst>
            </p:cNvPr>
            <p:cNvSpPr/>
            <p:nvPr/>
          </p:nvSpPr>
          <p:spPr bwMode="auto">
            <a:xfrm>
              <a:off x="2285655" y="367526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cxnSp>
        <p:nvCxnSpPr>
          <p:cNvPr id="16" name="Straight Arrow Connector 15">
            <a:extLst>
              <a:ext uri="{FF2B5EF4-FFF2-40B4-BE49-F238E27FC236}">
                <a16:creationId xmlns:a16="http://schemas.microsoft.com/office/drawing/2014/main" id="{DF490ABC-F4A9-4BA7-A3B5-9668C7DC7C26}"/>
              </a:ext>
            </a:extLst>
          </p:cNvPr>
          <p:cNvCxnSpPr>
            <a:cxnSpLocks/>
            <a:endCxn id="74" idx="1"/>
          </p:cNvCxnSpPr>
          <p:nvPr/>
        </p:nvCxnSpPr>
        <p:spPr>
          <a:xfrm>
            <a:off x="2887038" y="2654106"/>
            <a:ext cx="487249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F780F43-281E-411B-B3CD-1C7E83F21BB2}"/>
              </a:ext>
            </a:extLst>
          </p:cNvPr>
          <p:cNvGrpSpPr/>
          <p:nvPr/>
        </p:nvGrpSpPr>
        <p:grpSpPr>
          <a:xfrm>
            <a:off x="4068486" y="2362200"/>
            <a:ext cx="609332" cy="609332"/>
            <a:chOff x="3921046" y="2362200"/>
            <a:chExt cx="609332" cy="609332"/>
          </a:xfrm>
        </p:grpSpPr>
        <p:sp>
          <p:nvSpPr>
            <p:cNvPr id="93" name="Oval 92">
              <a:extLst>
                <a:ext uri="{FF2B5EF4-FFF2-40B4-BE49-F238E27FC236}">
                  <a16:creationId xmlns:a16="http://schemas.microsoft.com/office/drawing/2014/main" id="{AAC36E61-13AC-4645-AA48-76276F63D553}"/>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5" name="Lock">
              <a:extLst>
                <a:ext uri="{FF2B5EF4-FFF2-40B4-BE49-F238E27FC236}">
                  <a16:creationId xmlns:a16="http://schemas.microsoft.com/office/drawing/2014/main" id="{EC3E5B40-E4F5-49F7-8D88-308024EBE67B}"/>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09" name="Straight Arrow Connector 108">
            <a:extLst>
              <a:ext uri="{FF2B5EF4-FFF2-40B4-BE49-F238E27FC236}">
                <a16:creationId xmlns:a16="http://schemas.microsoft.com/office/drawing/2014/main" id="{1BC860FD-F4BF-47E0-B65F-9CA2814B0120}"/>
              </a:ext>
            </a:extLst>
          </p:cNvPr>
          <p:cNvCxnSpPr>
            <a:cxnSpLocks/>
            <a:endCxn id="85" idx="1"/>
          </p:cNvCxnSpPr>
          <p:nvPr/>
        </p:nvCxnSpPr>
        <p:spPr>
          <a:xfrm>
            <a:off x="2917861" y="3721084"/>
            <a:ext cx="484167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9AD623FC-B174-4E3B-949D-7DA70D7DC153}"/>
              </a:ext>
            </a:extLst>
          </p:cNvPr>
          <p:cNvGrpSpPr/>
          <p:nvPr/>
        </p:nvGrpSpPr>
        <p:grpSpPr>
          <a:xfrm>
            <a:off x="4068486" y="3413001"/>
            <a:ext cx="609332" cy="609332"/>
            <a:chOff x="3921046" y="2362200"/>
            <a:chExt cx="609332" cy="609332"/>
          </a:xfrm>
        </p:grpSpPr>
        <p:sp>
          <p:nvSpPr>
            <p:cNvPr id="97" name="Oval 96">
              <a:extLst>
                <a:ext uri="{FF2B5EF4-FFF2-40B4-BE49-F238E27FC236}">
                  <a16:creationId xmlns:a16="http://schemas.microsoft.com/office/drawing/2014/main" id="{7B59DD78-4BAD-4916-A5E6-A9859E5E1744}"/>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Lock">
              <a:extLst>
                <a:ext uri="{FF2B5EF4-FFF2-40B4-BE49-F238E27FC236}">
                  <a16:creationId xmlns:a16="http://schemas.microsoft.com/office/drawing/2014/main" id="{E5FBC221-59A7-49A3-8497-75C076EA5351}"/>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8" name="Straight Arrow Connector 117">
            <a:extLst>
              <a:ext uri="{FF2B5EF4-FFF2-40B4-BE49-F238E27FC236}">
                <a16:creationId xmlns:a16="http://schemas.microsoft.com/office/drawing/2014/main" id="{763F968B-79ED-4BC8-AE36-E9D80E0BC97E}"/>
              </a:ext>
            </a:extLst>
          </p:cNvPr>
          <p:cNvCxnSpPr>
            <a:cxnSpLocks/>
          </p:cNvCxnSpPr>
          <p:nvPr/>
        </p:nvCxnSpPr>
        <p:spPr>
          <a:xfrm>
            <a:off x="934868" y="2654106"/>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F0A057D-3121-4B87-A7D6-E99DC9FFA4E4}"/>
              </a:ext>
            </a:extLst>
          </p:cNvPr>
          <p:cNvCxnSpPr>
            <a:cxnSpLocks/>
          </p:cNvCxnSpPr>
          <p:nvPr/>
        </p:nvCxnSpPr>
        <p:spPr>
          <a:xfrm>
            <a:off x="934868" y="3721084"/>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6DE788-F4C2-4CB0-AE7D-F57EC53F9300}"/>
              </a:ext>
            </a:extLst>
          </p:cNvPr>
          <p:cNvGrpSpPr/>
          <p:nvPr/>
        </p:nvGrpSpPr>
        <p:grpSpPr>
          <a:xfrm>
            <a:off x="1999801" y="2128277"/>
            <a:ext cx="1152921" cy="1051658"/>
            <a:chOff x="1970348" y="1978219"/>
            <a:chExt cx="1152921" cy="1051658"/>
          </a:xfrm>
        </p:grpSpPr>
        <p:sp>
          <p:nvSpPr>
            <p:cNvPr id="78" name="Rectangle 77">
              <a:extLst>
                <a:ext uri="{FF2B5EF4-FFF2-40B4-BE49-F238E27FC236}">
                  <a16:creationId xmlns:a16="http://schemas.microsoft.com/office/drawing/2014/main" id="{2459C988-0DF8-4B20-BBA6-B2D89605CD02}"/>
                </a:ext>
              </a:extLst>
            </p:cNvPr>
            <p:cNvSpPr/>
            <p:nvPr/>
          </p:nvSpPr>
          <p:spPr bwMode="auto">
            <a:xfrm>
              <a:off x="1970348" y="1978219"/>
              <a:ext cx="1152921" cy="1051658"/>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Order</a:t>
              </a:r>
            </a:p>
          </p:txBody>
        </p:sp>
        <p:sp>
          <p:nvSpPr>
            <p:cNvPr id="81" name="Rectangle 80">
              <a:extLst>
                <a:ext uri="{FF2B5EF4-FFF2-40B4-BE49-F238E27FC236}">
                  <a16:creationId xmlns:a16="http://schemas.microsoft.com/office/drawing/2014/main" id="{03B6A4A7-7D77-41AB-BC73-7017A881F963}"/>
                </a:ext>
              </a:extLst>
            </p:cNvPr>
            <p:cNvSpPr/>
            <p:nvPr/>
          </p:nvSpPr>
          <p:spPr bwMode="auto">
            <a:xfrm>
              <a:off x="2277060" y="2410667"/>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sp>
          <p:nvSpPr>
            <p:cNvPr id="83" name="Rectangle 82">
              <a:extLst>
                <a:ext uri="{FF2B5EF4-FFF2-40B4-BE49-F238E27FC236}">
                  <a16:creationId xmlns:a16="http://schemas.microsoft.com/office/drawing/2014/main" id="{9212AE8C-4F99-4B27-8F60-E2100F3E59A8}"/>
                </a:ext>
              </a:extLst>
            </p:cNvPr>
            <p:cNvSpPr/>
            <p:nvPr/>
          </p:nvSpPr>
          <p:spPr bwMode="auto">
            <a:xfrm>
              <a:off x="2277417" y="2697981"/>
              <a:ext cx="538783"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POST</a:t>
              </a:r>
            </a:p>
          </p:txBody>
        </p:sp>
      </p:grpSp>
      <p:grpSp>
        <p:nvGrpSpPr>
          <p:cNvPr id="9" name="Group 8">
            <a:extLst>
              <a:ext uri="{FF2B5EF4-FFF2-40B4-BE49-F238E27FC236}">
                <a16:creationId xmlns:a16="http://schemas.microsoft.com/office/drawing/2014/main" id="{FCC3F7FE-C338-473B-9F9C-FA8760AC937A}"/>
              </a:ext>
            </a:extLst>
          </p:cNvPr>
          <p:cNvGrpSpPr/>
          <p:nvPr/>
        </p:nvGrpSpPr>
        <p:grpSpPr>
          <a:xfrm>
            <a:off x="2008396" y="3354512"/>
            <a:ext cx="1152921" cy="733144"/>
            <a:chOff x="1978943" y="3278024"/>
            <a:chExt cx="1152921" cy="733144"/>
          </a:xfrm>
        </p:grpSpPr>
        <p:sp>
          <p:nvSpPr>
            <p:cNvPr id="100" name="Rectangle 99">
              <a:extLst>
                <a:ext uri="{FF2B5EF4-FFF2-40B4-BE49-F238E27FC236}">
                  <a16:creationId xmlns:a16="http://schemas.microsoft.com/office/drawing/2014/main" id="{A8240496-7A62-4278-BF26-4F41BCAB0288}"/>
                </a:ext>
              </a:extLst>
            </p:cNvPr>
            <p:cNvSpPr/>
            <p:nvPr/>
          </p:nvSpPr>
          <p:spPr bwMode="auto">
            <a:xfrm>
              <a:off x="1978943" y="3278024"/>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Product</a:t>
              </a:r>
            </a:p>
          </p:txBody>
        </p:sp>
        <p:sp>
          <p:nvSpPr>
            <p:cNvPr id="102" name="Rectangle 101">
              <a:extLst>
                <a:ext uri="{FF2B5EF4-FFF2-40B4-BE49-F238E27FC236}">
                  <a16:creationId xmlns:a16="http://schemas.microsoft.com/office/drawing/2014/main" id="{52806A97-3938-4AE1-9437-F39FC865B5D2}"/>
                </a:ext>
              </a:extLst>
            </p:cNvPr>
            <p:cNvSpPr/>
            <p:nvPr/>
          </p:nvSpPr>
          <p:spPr bwMode="auto">
            <a:xfrm>
              <a:off x="2285655" y="367526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grpSp>
        <p:nvGrpSpPr>
          <p:cNvPr id="25" name="Group 24">
            <a:extLst>
              <a:ext uri="{FF2B5EF4-FFF2-40B4-BE49-F238E27FC236}">
                <a16:creationId xmlns:a16="http://schemas.microsoft.com/office/drawing/2014/main" id="{4B096C86-69E7-4F54-8AE4-D6EF1186ECF6}"/>
              </a:ext>
            </a:extLst>
          </p:cNvPr>
          <p:cNvGrpSpPr/>
          <p:nvPr/>
        </p:nvGrpSpPr>
        <p:grpSpPr>
          <a:xfrm>
            <a:off x="934868" y="4424510"/>
            <a:ext cx="8201248" cy="1272143"/>
            <a:chOff x="934868" y="4424510"/>
            <a:chExt cx="8201248" cy="1272143"/>
          </a:xfrm>
        </p:grpSpPr>
        <p:sp>
          <p:nvSpPr>
            <p:cNvPr id="105" name="Rectangle 104">
              <a:extLst>
                <a:ext uri="{FF2B5EF4-FFF2-40B4-BE49-F238E27FC236}">
                  <a16:creationId xmlns:a16="http://schemas.microsoft.com/office/drawing/2014/main" id="{0F148857-5BD4-453D-A025-E628CFAA9CB3}"/>
                </a:ext>
              </a:extLst>
            </p:cNvPr>
            <p:cNvSpPr/>
            <p:nvPr/>
          </p:nvSpPr>
          <p:spPr bwMode="auto">
            <a:xfrm>
              <a:off x="7559565" y="4424510"/>
              <a:ext cx="1576551" cy="1272143"/>
            </a:xfrm>
            <a:prstGeom prst="rect">
              <a:avLst/>
            </a:prstGeom>
            <a:no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Function App Z</a:t>
              </a:r>
            </a:p>
          </p:txBody>
        </p:sp>
        <p:grpSp>
          <p:nvGrpSpPr>
            <p:cNvPr id="87" name="Group 86">
              <a:extLst>
                <a:ext uri="{FF2B5EF4-FFF2-40B4-BE49-F238E27FC236}">
                  <a16:creationId xmlns:a16="http://schemas.microsoft.com/office/drawing/2014/main" id="{11A8FD6F-C612-42D2-8D8A-71F6B9B18206}"/>
                </a:ext>
              </a:extLst>
            </p:cNvPr>
            <p:cNvGrpSpPr/>
            <p:nvPr/>
          </p:nvGrpSpPr>
          <p:grpSpPr>
            <a:xfrm>
              <a:off x="7759536" y="4848685"/>
              <a:ext cx="1152921" cy="733144"/>
              <a:chOff x="1962060" y="4730157"/>
              <a:chExt cx="1152921" cy="733144"/>
            </a:xfrm>
          </p:grpSpPr>
          <p:sp>
            <p:nvSpPr>
              <p:cNvPr id="88" name="Rectangle 87">
                <a:extLst>
                  <a:ext uri="{FF2B5EF4-FFF2-40B4-BE49-F238E27FC236}">
                    <a16:creationId xmlns:a16="http://schemas.microsoft.com/office/drawing/2014/main" id="{CCCFC7C9-1D0F-4463-A654-2A7871FA7A99}"/>
                  </a:ext>
                </a:extLst>
              </p:cNvPr>
              <p:cNvSpPr/>
              <p:nvPr/>
            </p:nvSpPr>
            <p:spPr bwMode="auto">
              <a:xfrm>
                <a:off x="1962060" y="4730157"/>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Inventory</a:t>
                </a:r>
              </a:p>
            </p:txBody>
          </p:sp>
          <p:sp>
            <p:nvSpPr>
              <p:cNvPr id="89" name="Rectangle 88">
                <a:extLst>
                  <a:ext uri="{FF2B5EF4-FFF2-40B4-BE49-F238E27FC236}">
                    <a16:creationId xmlns:a16="http://schemas.microsoft.com/office/drawing/2014/main" id="{8E994CA0-0804-466A-854E-B09A9F1C8075}"/>
                  </a:ext>
                </a:extLst>
              </p:cNvPr>
              <p:cNvSpPr/>
              <p:nvPr/>
            </p:nvSpPr>
            <p:spPr bwMode="auto">
              <a:xfrm>
                <a:off x="2268772" y="511738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cxnSp>
          <p:nvCxnSpPr>
            <p:cNvPr id="115" name="Straight Arrow Connector 114">
              <a:extLst>
                <a:ext uri="{FF2B5EF4-FFF2-40B4-BE49-F238E27FC236}">
                  <a16:creationId xmlns:a16="http://schemas.microsoft.com/office/drawing/2014/main" id="{60A5FAE9-33F7-4573-AC9E-5A960D98E13F}"/>
                </a:ext>
              </a:extLst>
            </p:cNvPr>
            <p:cNvCxnSpPr>
              <a:cxnSpLocks/>
              <a:endCxn id="88" idx="1"/>
            </p:cNvCxnSpPr>
            <p:nvPr/>
          </p:nvCxnSpPr>
          <p:spPr>
            <a:xfrm>
              <a:off x="2794571" y="5215257"/>
              <a:ext cx="4964965"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48D86B0-2749-4ACD-8B8B-7A33A6AD4A96}"/>
                </a:ext>
              </a:extLst>
            </p:cNvPr>
            <p:cNvGrpSpPr/>
            <p:nvPr/>
          </p:nvGrpSpPr>
          <p:grpSpPr>
            <a:xfrm>
              <a:off x="4068486" y="4910591"/>
              <a:ext cx="609332" cy="609332"/>
              <a:chOff x="3921046" y="2362200"/>
              <a:chExt cx="609332" cy="609332"/>
            </a:xfrm>
          </p:grpSpPr>
          <p:sp>
            <p:nvSpPr>
              <p:cNvPr id="104" name="Oval 103">
                <a:extLst>
                  <a:ext uri="{FF2B5EF4-FFF2-40B4-BE49-F238E27FC236}">
                    <a16:creationId xmlns:a16="http://schemas.microsoft.com/office/drawing/2014/main" id="{A896BA29-7A12-48C4-B089-ABAED930D393}"/>
                  </a:ext>
                </a:extLst>
              </p:cNvPr>
              <p:cNvSpPr/>
              <p:nvPr/>
            </p:nvSpPr>
            <p:spPr bwMode="auto">
              <a:xfrm>
                <a:off x="3921046" y="2362200"/>
                <a:ext cx="609332" cy="60933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7" name="Lock">
                <a:extLst>
                  <a:ext uri="{FF2B5EF4-FFF2-40B4-BE49-F238E27FC236}">
                    <a16:creationId xmlns:a16="http://schemas.microsoft.com/office/drawing/2014/main" id="{B50447A8-50C5-4646-A8FB-00C599962960}"/>
                  </a:ext>
                </a:extLst>
              </p:cNvPr>
              <p:cNvSpPr>
                <a:spLocks noChangeAspect="1" noEditPoints="1"/>
              </p:cNvSpPr>
              <p:nvPr/>
            </p:nvSpPr>
            <p:spPr bwMode="auto">
              <a:xfrm>
                <a:off x="4098637" y="2489260"/>
                <a:ext cx="254150" cy="35521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0" name="Straight Arrow Connector 129">
              <a:extLst>
                <a:ext uri="{FF2B5EF4-FFF2-40B4-BE49-F238E27FC236}">
                  <a16:creationId xmlns:a16="http://schemas.microsoft.com/office/drawing/2014/main" id="{DE470E25-A2F6-4CCD-8D0D-374C6085526F}"/>
                </a:ext>
              </a:extLst>
            </p:cNvPr>
            <p:cNvCxnSpPr>
              <a:cxnSpLocks/>
            </p:cNvCxnSpPr>
            <p:nvPr/>
          </p:nvCxnSpPr>
          <p:spPr>
            <a:xfrm>
              <a:off x="934868" y="5215257"/>
              <a:ext cx="2096008" cy="0"/>
            </a:xfrm>
            <a:prstGeom prst="straightConnector1">
              <a:avLst/>
            </a:prstGeom>
            <a:ln w="15875">
              <a:solidFill>
                <a:schemeClr val="accent3"/>
              </a:solidFill>
              <a:prstDash val="sysDash"/>
              <a:headEnd type="oval" w="lg" len="lg"/>
              <a:tailEnd type="arrow"/>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99331D-4359-46E9-BD71-712DA082BAA9}"/>
                </a:ext>
              </a:extLst>
            </p:cNvPr>
            <p:cNvGrpSpPr/>
            <p:nvPr/>
          </p:nvGrpSpPr>
          <p:grpSpPr>
            <a:xfrm>
              <a:off x="1991513" y="4848685"/>
              <a:ext cx="1152921" cy="733144"/>
              <a:chOff x="1962060" y="4730157"/>
              <a:chExt cx="1152921" cy="733144"/>
            </a:xfrm>
          </p:grpSpPr>
          <p:sp>
            <p:nvSpPr>
              <p:cNvPr id="114" name="Rectangle 113">
                <a:extLst>
                  <a:ext uri="{FF2B5EF4-FFF2-40B4-BE49-F238E27FC236}">
                    <a16:creationId xmlns:a16="http://schemas.microsoft.com/office/drawing/2014/main" id="{026A9564-A831-4CF5-8D60-74CAE56F66A9}"/>
                  </a:ext>
                </a:extLst>
              </p:cNvPr>
              <p:cNvSpPr/>
              <p:nvPr/>
            </p:nvSpPr>
            <p:spPr bwMode="auto">
              <a:xfrm>
                <a:off x="1962060" y="4730157"/>
                <a:ext cx="1152921" cy="733144"/>
              </a:xfrm>
              <a:prstGeom prst="rect">
                <a:avLst/>
              </a:prstGeom>
              <a:solidFill>
                <a:schemeClr val="bg1"/>
              </a:solidFill>
              <a:ln w="15875">
                <a:noFill/>
                <a:prstDash val="sysDash"/>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rPr>
                  <a:t>Inventory</a:t>
                </a:r>
              </a:p>
            </p:txBody>
          </p:sp>
          <p:sp>
            <p:nvSpPr>
              <p:cNvPr id="119" name="Rectangle 118">
                <a:extLst>
                  <a:ext uri="{FF2B5EF4-FFF2-40B4-BE49-F238E27FC236}">
                    <a16:creationId xmlns:a16="http://schemas.microsoft.com/office/drawing/2014/main" id="{6CF9F72A-7B49-4851-8AF0-E1AB5829B45D}"/>
                  </a:ext>
                </a:extLst>
              </p:cNvPr>
              <p:cNvSpPr/>
              <p:nvPr/>
            </p:nvSpPr>
            <p:spPr bwMode="auto">
              <a:xfrm>
                <a:off x="2268772" y="5117384"/>
                <a:ext cx="539496" cy="219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bold"/>
                    <a:ea typeface="+mn-ea"/>
                    <a:cs typeface="+mn-cs"/>
                  </a:rPr>
                  <a:t>GET</a:t>
                </a:r>
              </a:p>
            </p:txBody>
          </p:sp>
        </p:grpSp>
      </p:grpSp>
    </p:spTree>
    <p:extLst>
      <p:ext uri="{BB962C8B-B14F-4D97-AF65-F5344CB8AC3E}">
        <p14:creationId xmlns:p14="http://schemas.microsoft.com/office/powerpoint/2010/main" val="3471065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A8A5E2F-FE1F-9949-8CA4-9DF3A23EF136}"/>
              </a:ext>
            </a:extLst>
          </p:cNvPr>
          <p:cNvGraphicFramePr>
            <a:graphicFrameLocks noGrp="1"/>
          </p:cNvGraphicFramePr>
          <p:nvPr>
            <p:extLst>
              <p:ext uri="{D42A27DB-BD31-4B8C-83A1-F6EECF244321}">
                <p14:modId xmlns:p14="http://schemas.microsoft.com/office/powerpoint/2010/main" val="1202227933"/>
              </p:ext>
            </p:extLst>
          </p:nvPr>
        </p:nvGraphicFramePr>
        <p:xfrm>
          <a:off x="8069945"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Frictionless consumption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Self-service user onboarding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graphicFrame>
        <p:nvGraphicFramePr>
          <p:cNvPr id="16" name="Table 15">
            <a:extLst>
              <a:ext uri="{FF2B5EF4-FFF2-40B4-BE49-F238E27FC236}">
                <a16:creationId xmlns:a16="http://schemas.microsoft.com/office/drawing/2014/main" id="{829C66A4-4329-6148-99EE-D2F089F9874A}"/>
              </a:ext>
            </a:extLst>
          </p:cNvPr>
          <p:cNvGraphicFramePr>
            <a:graphicFrameLocks noGrp="1"/>
          </p:cNvGraphicFramePr>
          <p:nvPr>
            <p:extLst>
              <p:ext uri="{D42A27DB-BD31-4B8C-83A1-F6EECF244321}">
                <p14:modId xmlns:p14="http://schemas.microsoft.com/office/powerpoint/2010/main" val="331364391"/>
              </p:ext>
            </p:extLst>
          </p:nvPr>
        </p:nvGraphicFramePr>
        <p:xfrm>
          <a:off x="4329104"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a:t>Front door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Single point of ingress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l">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2" name="Title 1">
            <a:extLst>
              <a:ext uri="{FF2B5EF4-FFF2-40B4-BE49-F238E27FC236}">
                <a16:creationId xmlns:a16="http://schemas.microsoft.com/office/drawing/2014/main" id="{8A5A3448-1497-FD40-B70E-71877A962843}"/>
              </a:ext>
            </a:extLst>
          </p:cNvPr>
          <p:cNvSpPr>
            <a:spLocks noGrp="1"/>
          </p:cNvSpPr>
          <p:nvPr>
            <p:ph type="title"/>
          </p:nvPr>
        </p:nvSpPr>
        <p:spPr/>
        <p:txBody>
          <a:bodyPr/>
          <a:lstStyle/>
          <a:p>
            <a:r>
              <a:rPr lang="en-US" dirty="0"/>
              <a:t>Essence of API Management</a:t>
            </a:r>
          </a:p>
        </p:txBody>
      </p:sp>
      <p:graphicFrame>
        <p:nvGraphicFramePr>
          <p:cNvPr id="4" name="Table 3">
            <a:extLst>
              <a:ext uri="{FF2B5EF4-FFF2-40B4-BE49-F238E27FC236}">
                <a16:creationId xmlns:a16="http://schemas.microsoft.com/office/drawing/2014/main" id="{AA546AF0-05ED-794F-848A-23D24F4F6D48}"/>
              </a:ext>
            </a:extLst>
          </p:cNvPr>
          <p:cNvGraphicFramePr>
            <a:graphicFrameLocks noGrp="1"/>
          </p:cNvGraphicFramePr>
          <p:nvPr>
            <p:extLst>
              <p:ext uri="{D42A27DB-BD31-4B8C-83A1-F6EECF244321}">
                <p14:modId xmlns:p14="http://schemas.microsoft.com/office/powerpoint/2010/main" val="183608753"/>
              </p:ext>
            </p:extLst>
          </p:nvPr>
        </p:nvGraphicFramePr>
        <p:xfrm>
          <a:off x="588263" y="1630997"/>
          <a:ext cx="3469387" cy="4480800"/>
        </p:xfrm>
        <a:graphic>
          <a:graphicData uri="http://schemas.openxmlformats.org/drawingml/2006/table">
            <a:tbl>
              <a:tblPr firstRow="1" bandRow="1">
                <a:tableStyleId>{5940675A-B579-460E-94D1-54222C63F5DA}</a:tableStyleId>
              </a:tblPr>
              <a:tblGrid>
                <a:gridCol w="3469387">
                  <a:extLst>
                    <a:ext uri="{9D8B030D-6E8A-4147-A177-3AD203B41FA5}">
                      <a16:colId xmlns:a16="http://schemas.microsoft.com/office/drawing/2014/main" val="3529833822"/>
                    </a:ext>
                  </a:extLst>
                </a:gridCol>
              </a:tblGrid>
              <a:tr h="857251">
                <a:tc>
                  <a:txBody>
                    <a:bodyPr/>
                    <a:lstStyle/>
                    <a:p>
                      <a:pPr algn="ctr"/>
                      <a:endParaRPr lang="en-US"/>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0645257"/>
                  </a:ext>
                </a:extLst>
              </a:tr>
              <a:tr h="482699">
                <a:tc>
                  <a:txBody>
                    <a:bodyPr/>
                    <a:lstStyle/>
                    <a:p>
                      <a:pPr algn="ctr"/>
                      <a:r>
                        <a:rPr lang="en-US" dirty="0"/>
                        <a:t>Façade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802822"/>
                  </a:ext>
                </a:extLst>
              </a:tr>
              <a:tr h="48269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solidFill>
                            <a:srgbClr val="0070C0"/>
                          </a:solidFill>
                        </a:rPr>
                        <a:t>Hide backends from frontends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242775"/>
                  </a:ext>
                </a:extLst>
              </a:tr>
              <a:tr h="2658151">
                <a:tc>
                  <a:txBody>
                    <a:bodyPr/>
                    <a:lstStyle/>
                    <a:p>
                      <a:pPr marL="0" lvl="0" indent="0" algn="ctr">
                        <a:lnSpc>
                          <a:spcPct val="100000"/>
                        </a:lnSpc>
                        <a:buFontTx/>
                        <a:buNone/>
                      </a:pPr>
                      <a:endParaRPr lang="en-US" sz="14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9728470"/>
                  </a:ext>
                </a:extLst>
              </a:tr>
            </a:tbl>
          </a:graphicData>
        </a:graphic>
      </p:graphicFrame>
      <p:sp>
        <p:nvSpPr>
          <p:cNvPr id="5" name="building_5" title="Icon of a building with columns in a row and a triangular top">
            <a:extLst>
              <a:ext uri="{FF2B5EF4-FFF2-40B4-BE49-F238E27FC236}">
                <a16:creationId xmlns:a16="http://schemas.microsoft.com/office/drawing/2014/main" id="{C6C93E34-9095-3741-B3C2-966D5D876EF6}"/>
              </a:ext>
            </a:extLst>
          </p:cNvPr>
          <p:cNvSpPr>
            <a:spLocks noChangeAspect="1" noEditPoints="1"/>
          </p:cNvSpPr>
          <p:nvPr/>
        </p:nvSpPr>
        <p:spPr bwMode="auto">
          <a:xfrm>
            <a:off x="1928814" y="1766789"/>
            <a:ext cx="800646" cy="68580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006D9603-AF03-E94E-A6A4-A7A410F8CB45}"/>
              </a:ext>
            </a:extLst>
          </p:cNvPr>
          <p:cNvSpPr txBox="1"/>
          <p:nvPr/>
        </p:nvSpPr>
        <p:spPr>
          <a:xfrm>
            <a:off x="184222" y="3611423"/>
            <a:ext cx="4265891" cy="1908215"/>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Move backends without impacting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Re-architect backends without impact on frontends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Expose a subset of backend capabilities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Aggregate or slice backends into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Modernize legacy backends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Decouple frontend developers with mocks</a:t>
            </a:r>
          </a:p>
        </p:txBody>
      </p:sp>
      <p:sp>
        <p:nvSpPr>
          <p:cNvPr id="15" name="door" title="Icon of an open doorway">
            <a:extLst>
              <a:ext uri="{FF2B5EF4-FFF2-40B4-BE49-F238E27FC236}">
                <a16:creationId xmlns:a16="http://schemas.microsoft.com/office/drawing/2014/main" id="{AB40BF95-295F-8849-9538-7E9835608F7F}"/>
              </a:ext>
            </a:extLst>
          </p:cNvPr>
          <p:cNvSpPr>
            <a:spLocks noChangeAspect="1" noEditPoints="1"/>
          </p:cNvSpPr>
          <p:nvPr/>
        </p:nvSpPr>
        <p:spPr bwMode="auto">
          <a:xfrm>
            <a:off x="5820970" y="1766789"/>
            <a:ext cx="485653" cy="68580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D46D175C-DC91-614C-9389-250C4C256361}"/>
              </a:ext>
            </a:extLst>
          </p:cNvPr>
          <p:cNvSpPr txBox="1"/>
          <p:nvPr/>
        </p:nvSpPr>
        <p:spPr>
          <a:xfrm>
            <a:off x="5380457" y="3611423"/>
            <a:ext cx="1431086"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Route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Authenticate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Authorize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Throttle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Transform</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Trace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Meter</a:t>
            </a:r>
          </a:p>
        </p:txBody>
      </p:sp>
      <p:sp>
        <p:nvSpPr>
          <p:cNvPr id="21" name="TextBox 20">
            <a:extLst>
              <a:ext uri="{FF2B5EF4-FFF2-40B4-BE49-F238E27FC236}">
                <a16:creationId xmlns:a16="http://schemas.microsoft.com/office/drawing/2014/main" id="{36558177-C2EF-7646-8291-DF9588381E24}"/>
              </a:ext>
            </a:extLst>
          </p:cNvPr>
          <p:cNvSpPr txBox="1"/>
          <p:nvPr/>
        </p:nvSpPr>
        <p:spPr>
          <a:xfrm>
            <a:off x="8109991" y="3611422"/>
            <a:ext cx="3389294" cy="224676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Discover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Learn how to use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Try APIs without writing any code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Request and receive access to APIs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Download API specs, samples, and SDKs</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Interact with the API provider</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Get usage reports</a:t>
            </a:r>
          </a:p>
        </p:txBody>
      </p:sp>
      <p:sp>
        <p:nvSpPr>
          <p:cNvPr id="22" name="pizza" title="Icon of a slice of pizza">
            <a:extLst>
              <a:ext uri="{FF2B5EF4-FFF2-40B4-BE49-F238E27FC236}">
                <a16:creationId xmlns:a16="http://schemas.microsoft.com/office/drawing/2014/main" id="{B39ECEF0-0675-BB42-A2D2-6853A70475F9}"/>
              </a:ext>
            </a:extLst>
          </p:cNvPr>
          <p:cNvSpPr>
            <a:spLocks noChangeAspect="1" noEditPoints="1"/>
          </p:cNvSpPr>
          <p:nvPr/>
        </p:nvSpPr>
        <p:spPr bwMode="auto">
          <a:xfrm>
            <a:off x="9548916" y="1766789"/>
            <a:ext cx="511444" cy="68580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625332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dirty="0"/>
              <a:t>Package and publish APIs to developers and partners</a:t>
            </a:r>
          </a:p>
          <a:p>
            <a:pPr marL="457200" indent="-457200">
              <a:lnSpc>
                <a:spcPct val="90000"/>
              </a:lnSpc>
              <a:buFont typeface="Arial" panose="020B0604020202020204" pitchFamily="34" charset="0"/>
              <a:buChar char="•"/>
            </a:pPr>
            <a:r>
              <a:rPr lang="en-US" sz="2600" dirty="0"/>
              <a:t>Build an API façade for existing backend services</a:t>
            </a:r>
          </a:p>
          <a:p>
            <a:pPr marL="457200" indent="-457200">
              <a:lnSpc>
                <a:spcPct val="90000"/>
              </a:lnSpc>
              <a:buFont typeface="Arial" panose="020B0604020202020204" pitchFamily="34" charset="0"/>
              <a:buChar char="•"/>
            </a:pPr>
            <a:r>
              <a:rPr lang="en-US" sz="2600" dirty="0"/>
              <a:t>Add new capabilities to APIs</a:t>
            </a:r>
          </a:p>
          <a:p>
            <a:pPr marL="457200" indent="-457200">
              <a:lnSpc>
                <a:spcPct val="90000"/>
              </a:lnSpc>
              <a:buFont typeface="Arial" panose="020B0604020202020204" pitchFamily="34" charset="0"/>
              <a:buChar char="•"/>
            </a:pPr>
            <a:r>
              <a:rPr lang="en-US" sz="2600" dirty="0"/>
              <a:t>Protect APIs from misuse and abuse</a:t>
            </a:r>
          </a:p>
          <a:p>
            <a:pPr marL="457200" indent="-457200">
              <a:lnSpc>
                <a:spcPct val="90000"/>
              </a:lnSpc>
              <a:buFont typeface="Arial" panose="020B0604020202020204" pitchFamily="34" charset="0"/>
              <a:buChar char="•"/>
            </a:pPr>
            <a:r>
              <a:rPr lang="en-US" sz="2600" dirty="0"/>
              <a:t>Gain insights into API usage and health</a:t>
            </a:r>
          </a:p>
          <a:p>
            <a:pPr marL="457200" indent="-457200">
              <a:lnSpc>
                <a:spcPct val="90000"/>
              </a:lnSpc>
              <a:buFont typeface="Arial" panose="020B0604020202020204" pitchFamily="34" charset="0"/>
              <a:buChar char="•"/>
            </a:pPr>
            <a:r>
              <a:rPr lang="en-US" sz="2600" dirty="0"/>
              <a:t>On-board developers via a self-service portal</a:t>
            </a:r>
          </a:p>
          <a:p>
            <a:pPr marL="457200" indent="-457200">
              <a:lnSpc>
                <a:spcPct val="90000"/>
              </a:lnSpc>
              <a:buFont typeface="Arial" panose="020B0604020202020204" pitchFamily="34" charset="0"/>
              <a:buChar char="•"/>
            </a:pPr>
            <a:r>
              <a:rPr lang="en-US" sz="2600" dirty="0"/>
              <a:t>Ramp-up developers with docs, samples, and API console</a:t>
            </a:r>
          </a:p>
        </p:txBody>
      </p:sp>
      <p:sp>
        <p:nvSpPr>
          <p:cNvPr id="17" name="Title 16"/>
          <p:cNvSpPr>
            <a:spLocks noGrp="1"/>
          </p:cNvSpPr>
          <p:nvPr>
            <p:ph type="title"/>
          </p:nvPr>
        </p:nvSpPr>
        <p:spPr>
          <a:xfrm>
            <a:off x="588263" y="585788"/>
            <a:ext cx="3780537" cy="5683250"/>
          </a:xfrm>
          <a:prstGeom prst="rect">
            <a:avLst/>
          </a:prstGeom>
        </p:spPr>
        <p:txBody>
          <a:bodyPr wrap="square" anchor="ctr">
            <a:normAutofit/>
          </a:bodyPr>
          <a:lstStyle/>
          <a:p>
            <a:r>
              <a:rPr lang="en-US" sz="3200" dirty="0"/>
              <a:t>What we can do with API Management</a:t>
            </a:r>
          </a:p>
        </p:txBody>
      </p:sp>
    </p:spTree>
    <p:extLst>
      <p:ext uri="{BB962C8B-B14F-4D97-AF65-F5344CB8AC3E}">
        <p14:creationId xmlns:p14="http://schemas.microsoft.com/office/powerpoint/2010/main" val="30126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9-51056_Build 2019 Breakout_White Template">
  <a:themeElements>
    <a:clrScheme name="Custom 2">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42E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Custom 1">
      <a:dk1>
        <a:srgbClr val="000000"/>
      </a:dk1>
      <a:lt1>
        <a:srgbClr val="FFFFFF"/>
      </a:lt1>
      <a:dk2>
        <a:srgbClr val="FE5039"/>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4588FD3D70C2045BC8EDD4E0738CFE7" ma:contentTypeVersion="2" ma:contentTypeDescription="Opprett et nytt dokument." ma:contentTypeScope="" ma:versionID="852b80eed799e61a851041441ec70202">
  <xsd:schema xmlns:xsd="http://www.w3.org/2001/XMLSchema" xmlns:xs="http://www.w3.org/2001/XMLSchema" xmlns:p="http://schemas.microsoft.com/office/2006/metadata/properties" xmlns:ns2="dc2b6ae4-9cb4-4e53-9bbf-59a42324023e" targetNamespace="http://schemas.microsoft.com/office/2006/metadata/properties" ma:root="true" ma:fieldsID="6f186c9d4caaa83fd0588a01f91a5ae9" ns2:_="">
    <xsd:import namespace="dc2b6ae4-9cb4-4e53-9bbf-59a4232402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b6ae4-9cb4-4e53-9bbf-59a423240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40BEE1-120B-4682-AC87-AFB6971FE459}">
  <ds:schemaRefs>
    <ds:schemaRef ds:uri="http://schemas.microsoft.com/sharepoint/v3/contenttype/forms"/>
  </ds:schemaRefs>
</ds:datastoreItem>
</file>

<file path=customXml/itemProps2.xml><?xml version="1.0" encoding="utf-8"?>
<ds:datastoreItem xmlns:ds="http://schemas.openxmlformats.org/officeDocument/2006/customXml" ds:itemID="{F3D71158-B4C6-4197-9673-F32A0AA1E9C5}">
  <ds:schemaRefs>
    <ds:schemaRef ds:uri="http://schemas.microsoft.com/office/2006/documentManagement/types"/>
    <ds:schemaRef ds:uri="http://schemas.openxmlformats.org/package/2006/metadata/core-properties"/>
    <ds:schemaRef ds:uri="dc2b6ae4-9cb4-4e53-9bbf-59a42324023e"/>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E5F6D3B-8A0C-4DB0-BDFA-B871199EFB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2b6ae4-9cb4-4e53-9bbf-59a423240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31479</TotalTime>
  <Words>3283</Words>
  <Application>Microsoft Macintosh PowerPoint</Application>
  <PresentationFormat>Widescreen</PresentationFormat>
  <Paragraphs>543</Paragraphs>
  <Slides>41</Slides>
  <Notes>37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9-51027_Microsoft_Ready_Template</vt:lpstr>
      <vt:lpstr>Azure API Management 101</vt:lpstr>
      <vt:lpstr>Vipps is mobile payments</vt:lpstr>
      <vt:lpstr>Architecture</vt:lpstr>
      <vt:lpstr>API Gateway</vt:lpstr>
      <vt:lpstr>PowerPoint Presentation</vt:lpstr>
      <vt:lpstr>PowerPoint Presentation</vt:lpstr>
      <vt:lpstr>PowerPoint Presentation</vt:lpstr>
      <vt:lpstr>Essence of API Management</vt:lpstr>
      <vt:lpstr>What we can do with API Management</vt:lpstr>
      <vt:lpstr>How do we secure our APIs?</vt:lpstr>
      <vt:lpstr>Main APIM usage at Vipps</vt:lpstr>
      <vt:lpstr>Model</vt:lpstr>
      <vt:lpstr>Products and APIs</vt:lpstr>
      <vt:lpstr>CD/CD</vt:lpstr>
      <vt:lpstr>One deployment of all APIs</vt:lpstr>
      <vt:lpstr>Re-structuring APIs</vt:lpstr>
      <vt:lpstr>De-coupled API deployment</vt:lpstr>
      <vt:lpstr>API artifacts inside application repositories</vt:lpstr>
      <vt:lpstr>Deployments</vt:lpstr>
      <vt:lpstr>PowerPoint Presentation</vt:lpstr>
      <vt:lpstr>PowerPoint Presentation</vt:lpstr>
      <vt:lpstr>PowerPoint Presentation</vt:lpstr>
      <vt:lpstr>PowerPoint Presentation</vt:lpstr>
      <vt:lpstr>PowerShell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do some work ... </vt:lpstr>
      <vt:lpstr>Policies.</vt:lpstr>
      <vt:lpstr>Changing the behavior of an API </vt:lpstr>
      <vt:lpstr>There is a policy for that</vt:lpstr>
      <vt:lpstr>PowerPoint Presentation</vt:lpstr>
      <vt:lpstr>Basic API policy</vt:lpstr>
      <vt:lpstr>Mock template to include</vt:lpstr>
      <vt:lpstr>API Policy template</vt:lpstr>
      <vt:lpstr>To learn more about API Management</vt:lpstr>
      <vt:lpstr>Let’s do some work again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Vipps uses Azure</dc:title>
  <dc:creator>Sven Malvik</dc:creator>
  <cp:lastModifiedBy>Sven Malvik</cp:lastModifiedBy>
  <cp:revision>56</cp:revision>
  <cp:lastPrinted>2019-07-15T07:56:30Z</cp:lastPrinted>
  <dcterms:created xsi:type="dcterms:W3CDTF">2019-07-14T19:47:29Z</dcterms:created>
  <dcterms:modified xsi:type="dcterms:W3CDTF">2019-11-24T13:28:03Z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0x01010084588FD3D70C2045BC8EDD4E0738CFE7</vt:lpwstr>
  </property>
</Properties>
</file>